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405" r:id="rId2"/>
    <p:sldId id="378" r:id="rId3"/>
    <p:sldId id="363" r:id="rId4"/>
    <p:sldId id="410" r:id="rId5"/>
    <p:sldId id="411" r:id="rId6"/>
    <p:sldId id="412" r:id="rId7"/>
    <p:sldId id="409" r:id="rId8"/>
    <p:sldId id="419" r:id="rId9"/>
    <p:sldId id="406" r:id="rId10"/>
    <p:sldId id="364" r:id="rId11"/>
    <p:sldId id="365" r:id="rId12"/>
    <p:sldId id="397" r:id="rId13"/>
    <p:sldId id="391" r:id="rId14"/>
    <p:sldId id="392" r:id="rId15"/>
    <p:sldId id="393" r:id="rId16"/>
    <p:sldId id="398" r:id="rId17"/>
    <p:sldId id="387" r:id="rId18"/>
    <p:sldId id="389" r:id="rId19"/>
    <p:sldId id="395" r:id="rId20"/>
    <p:sldId id="408" r:id="rId21"/>
    <p:sldId id="358" r:id="rId22"/>
    <p:sldId id="359" r:id="rId23"/>
    <p:sldId id="360" r:id="rId24"/>
    <p:sldId id="361" r:id="rId25"/>
    <p:sldId id="377" r:id="rId26"/>
    <p:sldId id="417" r:id="rId27"/>
    <p:sldId id="314" r:id="rId28"/>
    <p:sldId id="404" r:id="rId29"/>
    <p:sldId id="400" r:id="rId30"/>
    <p:sldId id="315" r:id="rId31"/>
    <p:sldId id="316" r:id="rId32"/>
    <p:sldId id="256" r:id="rId33"/>
    <p:sldId id="380" r:id="rId34"/>
    <p:sldId id="381" r:id="rId35"/>
    <p:sldId id="346" r:id="rId36"/>
    <p:sldId id="347" r:id="rId37"/>
    <p:sldId id="340" r:id="rId38"/>
    <p:sldId id="341" r:id="rId39"/>
    <p:sldId id="342" r:id="rId40"/>
    <p:sldId id="344" r:id="rId41"/>
    <p:sldId id="418" r:id="rId42"/>
    <p:sldId id="413" r:id="rId43"/>
    <p:sldId id="414" r:id="rId44"/>
    <p:sldId id="385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61" autoAdjust="0"/>
    <p:restoredTop sz="94660"/>
  </p:normalViewPr>
  <p:slideViewPr>
    <p:cSldViewPr snapToGrid="0" snapToObjects="1">
      <p:cViewPr>
        <p:scale>
          <a:sx n="139" d="100"/>
          <a:sy n="139" d="100"/>
        </p:scale>
        <p:origin x="-856" y="-1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E78CE-FDA8-9F4F-A963-F609B1AD4899}" type="datetimeFigureOut">
              <a:rPr lang="en-US" smtClean="0"/>
              <a:t>3/22/18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4CB10-47E1-6049-8F43-7ECDF0F3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9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543B59-AE85-4C69-9E95-A408FDE07DC7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Links in Lesson Plan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as of 20171210 8am PST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4CB10-47E1-6049-8F43-7ECDF0F351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96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as of 20171210 8am PST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4CB10-47E1-6049-8F43-7ECDF0F351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96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as of 20171210 8am PST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4CB10-47E1-6049-8F43-7ECDF0F3516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96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as of 20171210 8am PST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4CB10-47E1-6049-8F43-7ECDF0F351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96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eIDEAS</a:t>
            </a:r>
            <a:r>
              <a:rPr lang="en-US" baseline="0" dirty="0" smtClean="0"/>
              <a:t> training video: </a:t>
            </a:r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=ctaLtcbJ6YY&amp;feature=</a:t>
            </a:r>
            <a:r>
              <a:rPr lang="en-US" dirty="0" err="1" smtClean="0"/>
              <a:t>youtu.be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4CB10-47E1-6049-8F43-7ECDF0F3516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45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TODO: get GOES-16, do a CANSAC-2km</a:t>
            </a:r>
            <a:r>
              <a:rPr lang="en-US" baseline="0" dirty="0" smtClean="0"/>
              <a:t> analysis, 2017090300, 2017090312, 2017090400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4CB10-47E1-6049-8F43-7ECDF0F3516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15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Use this example to talk about: grid resolution, comparing with monitoring data, timing of impacts and met models being off, calibrating your brain/experience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Example of: our production runs, how they get used by the ARA program for wildfires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7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 the</a:t>
            </a:r>
            <a:r>
              <a:rPr lang="en-US" baseline="0" dirty="0" smtClean="0"/>
              <a:t> smoke blog to the class, then say, lets take it a step further and look at the models.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www.wasmoke.blogspot.com</a:t>
            </a:r>
            <a:r>
              <a:rPr lang="en-US" dirty="0" smtClean="0"/>
              <a:t>/</a:t>
            </a:r>
            <a:r>
              <a:rPr lang="en-US" dirty="0" err="1" smtClean="0"/>
              <a:t>search?updated-max</a:t>
            </a:r>
            <a:r>
              <a:rPr lang="en-US" dirty="0" smtClean="0"/>
              <a:t>=2014-08-18T11:08:00-07:00&amp;max-results=8&amp;start=4&amp;by-date=false</a:t>
            </a:r>
          </a:p>
          <a:p>
            <a:r>
              <a:rPr lang="en-US" dirty="0" smtClean="0"/>
              <a:t>Talk</a:t>
            </a:r>
            <a:r>
              <a:rPr lang="en-US" baseline="0" dirty="0" smtClean="0"/>
              <a:t> about 1-hr and 24-hr concentrations. NAAQS are a 24-hr std. Does smoke stay the same over a 24-hr period? Why or why not?</a:t>
            </a:r>
          </a:p>
          <a:p>
            <a:r>
              <a:rPr lang="en-US" baseline="0" dirty="0" smtClean="0"/>
              <a:t>Use this example to talk about: grid resolution, comparing with monitoring data, timing of impacts and met models being off, calibrating your brain/experience</a:t>
            </a:r>
          </a:p>
          <a:p>
            <a:endParaRPr lang="en-US" baseline="0" dirty="0" smtClean="0"/>
          </a:p>
          <a:p>
            <a:r>
              <a:rPr lang="en-US" dirty="0" smtClean="0"/>
              <a:t>http://kcts9.org/programs/in-close/environment/wildfires-and-climate-change</a:t>
            </a:r>
          </a:p>
          <a:p>
            <a:r>
              <a:rPr lang="en-US" dirty="0" smtClean="0"/>
              <a:t>http://kcts9.org/programs/in-close/environment/</a:t>
            </a:r>
            <a:r>
              <a:rPr lang="en-US" dirty="0" err="1" smtClean="0"/>
              <a:t>carlton</a:t>
            </a:r>
            <a:r>
              <a:rPr lang="en-US" dirty="0" smtClean="0"/>
              <a:t>-complex-progression-map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47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Meteorology – what if it is off by 30 degrees?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obs</a:t>
            </a:r>
            <a:r>
              <a:rPr lang="en-US" dirty="0" smtClean="0"/>
              <a:t> showed </a:t>
            </a:r>
            <a:r>
              <a:rPr lang="en-US" dirty="0" err="1" smtClean="0"/>
              <a:t>Twisp</a:t>
            </a:r>
            <a:r>
              <a:rPr lang="en-US" baseline="0" dirty="0" smtClean="0"/>
              <a:t> getting hit harder, yet </a:t>
            </a:r>
            <a:r>
              <a:rPr lang="en-US" baseline="0" dirty="0" err="1" smtClean="0"/>
              <a:t>BlueSky</a:t>
            </a:r>
            <a:r>
              <a:rPr lang="en-US" baseline="0" dirty="0" smtClean="0"/>
              <a:t> typically hit Winthrop harder – work in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41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Meteorology – what if it is off by 30 degrees? Does it matter so much with</a:t>
            </a:r>
            <a:r>
              <a:rPr lang="en-US" baseline="0" dirty="0" smtClean="0"/>
              <a:t> this resolution?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5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Screen dump of deployments</a:t>
            </a:r>
          </a:p>
          <a:p>
            <a:r>
              <a:rPr lang="en-US" baseline="0" dirty="0" smtClean="0"/>
              <a:t>Add 2017 bar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8E2CB-F124-4445-B778-8CCDD546A26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86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burnouts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4CB10-47E1-6049-8F43-7ECDF0F3516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13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4CB10-47E1-6049-8F43-7ECDF0F3516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285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 (from Janice): Max day was 144,000+ And we're over 2.2 million lifetime views.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4CB10-47E1-6049-8F43-7ECDF0F3516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65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Partnerships!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93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Partnerships!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93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 domains per day, 6 are run twice</a:t>
            </a:r>
            <a:r>
              <a:rPr lang="en-US" baseline="0" dirty="0" smtClean="0"/>
              <a:t> a day (00Z, 12Z) – 18 </a:t>
            </a:r>
            <a:r>
              <a:rPr lang="en-US" baseline="0" dirty="0" err="1" smtClean="0"/>
              <a:t>hysplit</a:t>
            </a:r>
            <a:r>
              <a:rPr lang="en-US" baseline="0" dirty="0" smtClean="0"/>
              <a:t> particle runs. Many puff runs too. </a:t>
            </a:r>
          </a:p>
          <a:p>
            <a:r>
              <a:rPr lang="en-US" baseline="0" dirty="0" smtClean="0"/>
              <a:t>This does not include custom runs.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88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GEM-MACH Air</a:t>
            </a:r>
            <a:r>
              <a:rPr lang="en-US" baseline="0" dirty="0" smtClean="0"/>
              <a:t> Quality</a:t>
            </a:r>
            <a:r>
              <a:rPr lang="en-US" dirty="0" smtClean="0"/>
              <a:t> Model</a:t>
            </a:r>
          </a:p>
          <a:p>
            <a:r>
              <a:rPr lang="en-US" dirty="0" smtClean="0"/>
              <a:t>00Z,</a:t>
            </a:r>
            <a:r>
              <a:rPr lang="en-US" baseline="0" dirty="0" smtClean="0"/>
              <a:t> 12Z</a:t>
            </a:r>
          </a:p>
          <a:p>
            <a:r>
              <a:rPr lang="en-US" baseline="0" dirty="0" smtClean="0"/>
              <a:t>Using CWFIS and </a:t>
            </a:r>
            <a:r>
              <a:rPr lang="en-US" baseline="0" dirty="0" err="1" smtClean="0"/>
              <a:t>BlueSky</a:t>
            </a:r>
            <a:r>
              <a:rPr lang="en-US" baseline="0" dirty="0" smtClean="0"/>
              <a:t> for fire emissions</a:t>
            </a:r>
          </a:p>
          <a:p>
            <a:r>
              <a:rPr lang="en-US" baseline="0" dirty="0" smtClean="0"/>
              <a:t>Ozone too, but that is not publically available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9470-535E-D24B-B32F-0D2F405EB8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35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12km national,</a:t>
            </a:r>
          </a:p>
          <a:p>
            <a:r>
              <a:rPr lang="en-US" dirty="0" smtClean="0"/>
              <a:t>4km – west</a:t>
            </a:r>
            <a:r>
              <a:rPr lang="en-US" baseline="0" dirty="0" smtClean="0"/>
              <a:t> and east</a:t>
            </a:r>
          </a:p>
          <a:p>
            <a:r>
              <a:rPr lang="en-US" baseline="0" dirty="0" smtClean="0"/>
              <a:t>HYSPLIT puff mode</a:t>
            </a:r>
          </a:p>
          <a:p>
            <a:r>
              <a:rPr lang="en-US" baseline="0" dirty="0" smtClean="0"/>
              <a:t>00Z, 12Z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9470-535E-D24B-B32F-0D2F405EB8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3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E8EC6-89DB-1D4C-94F5-80B1E76EAC2E}" type="datetimeFigureOut">
              <a:rPr lang="en-US" smtClean="0"/>
              <a:t>3/22/18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EA8D-9650-3F48-A094-BE5AFF42C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72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E8EC6-89DB-1D4C-94F5-80B1E76EAC2E}" type="datetimeFigureOut">
              <a:rPr lang="en-US" smtClean="0"/>
              <a:t>3/22/18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EA8D-9650-3F48-A094-BE5AFF42C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45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E8EC6-89DB-1D4C-94F5-80B1E76EAC2E}" type="datetimeFigureOut">
              <a:rPr lang="en-US" smtClean="0"/>
              <a:t>3/22/18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EA8D-9650-3F48-A094-BE5AFF42C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9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E8EC6-89DB-1D4C-94F5-80B1E76EAC2E}" type="datetimeFigureOut">
              <a:rPr lang="en-US" smtClean="0"/>
              <a:t>3/22/18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EA8D-9650-3F48-A094-BE5AFF42C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3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E8EC6-89DB-1D4C-94F5-80B1E76EAC2E}" type="datetimeFigureOut">
              <a:rPr lang="en-US" smtClean="0"/>
              <a:t>3/22/18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EA8D-9650-3F48-A094-BE5AFF42C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48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E8EC6-89DB-1D4C-94F5-80B1E76EAC2E}" type="datetimeFigureOut">
              <a:rPr lang="en-US" smtClean="0"/>
              <a:t>3/22/18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EA8D-9650-3F48-A094-BE5AFF42C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5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E8EC6-89DB-1D4C-94F5-80B1E76EAC2E}" type="datetimeFigureOut">
              <a:rPr lang="en-US" smtClean="0"/>
              <a:t>3/22/18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EA8D-9650-3F48-A094-BE5AFF42C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26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E8EC6-89DB-1D4C-94F5-80B1E76EAC2E}" type="datetimeFigureOut">
              <a:rPr lang="en-US" smtClean="0"/>
              <a:t>3/22/18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EA8D-9650-3F48-A094-BE5AFF42C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69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E8EC6-89DB-1D4C-94F5-80B1E76EAC2E}" type="datetimeFigureOut">
              <a:rPr lang="en-US" smtClean="0"/>
              <a:t>3/22/18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EA8D-9650-3F48-A094-BE5AFF42C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90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E8EC6-89DB-1D4C-94F5-80B1E76EAC2E}" type="datetimeFigureOut">
              <a:rPr lang="en-US" smtClean="0"/>
              <a:t>3/22/18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EA8D-9650-3F48-A094-BE5AFF42C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8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E8EC6-89DB-1D4C-94F5-80B1E76EAC2E}" type="datetimeFigureOut">
              <a:rPr lang="en-US" smtClean="0"/>
              <a:t>3/22/18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EA8D-9650-3F48-A094-BE5AFF42C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0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E8EC6-89DB-1D4C-94F5-80B1E76EAC2E}" type="datetimeFigureOut">
              <a:rPr lang="en-US" smtClean="0"/>
              <a:t>3/22/18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CEA8D-9650-3F48-A094-BE5AFF42C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7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airfire.org/data/bluesky-daily/" TargetMode="Externa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rapidrefresh.noaa.gov/hrrr/HRRRsmoke/" TargetMode="Externa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mc.ncep.noaa.gov/mmb/mmbpll/firewx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tools.airfire.org/" TargetMode="External"/><Relationship Id="rId3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airfire.org/" TargetMode="External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airfire.org/" TargetMode="External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airfire.org/" TargetMode="Externa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airfire.org/" TargetMode="Externa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hyperlink" Target="https://www.star.nesdis.noaa.gov/smcd/spb/aq/" TargetMode="External"/><Relationship Id="rId5" Type="http://schemas.openxmlformats.org/officeDocument/2006/relationships/hyperlink" Target="https://www.star.nesdis.noaa.gov/smcd/spb/aq/eidea/index.php" TargetMode="External"/><Relationship Id="rId6" Type="http://schemas.openxmlformats.org/officeDocument/2006/relationships/hyperlink" Target="http://rammb-slider.cira.colostate.edu/" TargetMode="External"/><Relationship Id="rId7" Type="http://schemas.openxmlformats.org/officeDocument/2006/relationships/hyperlink" Target="https://worldview.earthdata.nasa.gov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airfire.org/data/bluesky-daily/" TargetMode="External"/><Relationship Id="rId5" Type="http://schemas.openxmlformats.org/officeDocument/2006/relationships/hyperlink" Target="http://lar.wsu.edu/airpact/" TargetMode="External"/><Relationship Id="rId6" Type="http://schemas.openxmlformats.org/officeDocument/2006/relationships/hyperlink" Target="https://rapidrefresh.noaa.gov/hrrr/HRRRsmoke/" TargetMode="External"/><Relationship Id="rId7" Type="http://schemas.openxmlformats.org/officeDocument/2006/relationships/hyperlink" Target="http://www.nws.noaa.gov/airquality/ww.shtml" TargetMode="External"/><Relationship Id="rId8" Type="http://schemas.openxmlformats.org/officeDocument/2006/relationships/hyperlink" Target="https://weather.gc.ca/firework/index_e.html" TargetMode="External"/><Relationship Id="rId9" Type="http://schemas.openxmlformats.org/officeDocument/2006/relationships/hyperlink" Target="http://firesmoke.ca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png"/><Relationship Id="rId7" Type="http://schemas.openxmlformats.org/officeDocument/2006/relationships/image" Target="../media/image44.jpeg"/><Relationship Id="rId8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asmoke.blogspot.com/" TargetMode="External"/><Relationship Id="rId4" Type="http://schemas.openxmlformats.org/officeDocument/2006/relationships/hyperlink" Target="http://oregonsmoke.blogspot.com/" TargetMode="External"/><Relationship Id="rId5" Type="http://schemas.openxmlformats.org/officeDocument/2006/relationships/hyperlink" Target="http://californiasmokeinfo.blogspot.com/" TargetMode="External"/><Relationship Id="rId6" Type="http://schemas.openxmlformats.org/officeDocument/2006/relationships/hyperlink" Target="http://idsmoke.blogspot.com/" TargetMode="External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hyperlink" Target="https://tools.airfire.or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ready.arl.noaa.gov/HYSPLIT.php" TargetMode="External"/><Relationship Id="rId3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forestsandrangelands.gov/" TargetMode="External"/><Relationship Id="rId12" Type="http://schemas.openxmlformats.org/officeDocument/2006/relationships/image" Target="../media/image56.jpeg"/><Relationship Id="rId13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hyperlink" Target="http://www.nasa.gov/" TargetMode="External"/><Relationship Id="rId4" Type="http://schemas.openxmlformats.org/officeDocument/2006/relationships/image" Target="../media/image52.jpeg"/><Relationship Id="rId5" Type="http://schemas.openxmlformats.org/officeDocument/2006/relationships/hyperlink" Target="http://www.epa.gov/" TargetMode="External"/><Relationship Id="rId6" Type="http://schemas.openxmlformats.org/officeDocument/2006/relationships/image" Target="../media/image53.jpeg"/><Relationship Id="rId7" Type="http://schemas.openxmlformats.org/officeDocument/2006/relationships/hyperlink" Target="http://www.fs.fed.us/" TargetMode="External"/><Relationship Id="rId8" Type="http://schemas.openxmlformats.org/officeDocument/2006/relationships/image" Target="../media/image54.jpeg"/><Relationship Id="rId9" Type="http://schemas.openxmlformats.org/officeDocument/2006/relationships/hyperlink" Target="http://www.doi.gov/" TargetMode="External"/><Relationship Id="rId10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tools.airfire.org/" TargetMode="Externa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Fire022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02586" y="247122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Smoke Tools and Information for Prescribed Fire and Wildfire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4459366"/>
            <a:ext cx="6400800" cy="1146332"/>
          </a:xfrm>
        </p:spPr>
        <p:txBody>
          <a:bodyPr>
            <a:norm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Susan O’Neill, </a:t>
            </a:r>
            <a:r>
              <a:rPr lang="en-US" sz="2400" i="1" dirty="0" err="1" smtClean="0">
                <a:solidFill>
                  <a:schemeClr val="bg1"/>
                </a:solidFill>
              </a:rPr>
              <a:t>AirFire</a:t>
            </a:r>
            <a:r>
              <a:rPr lang="en-US" sz="2400" i="1" dirty="0" smtClean="0">
                <a:solidFill>
                  <a:schemeClr val="bg1"/>
                </a:solidFill>
              </a:rPr>
              <a:t> Team</a:t>
            </a:r>
          </a:p>
          <a:p>
            <a:r>
              <a:rPr lang="en-US" sz="2400" i="1" dirty="0" smtClean="0">
                <a:solidFill>
                  <a:schemeClr val="bg1"/>
                </a:solidFill>
              </a:rPr>
              <a:t>USDA Forest Service, PNW Research Station</a:t>
            </a:r>
            <a:endParaRPr lang="en-US" sz="2400" dirty="0"/>
          </a:p>
        </p:txBody>
      </p:sp>
      <p:pic>
        <p:nvPicPr>
          <p:cNvPr id="8" name="Picture 10" descr="usfs_log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94" y="5932040"/>
            <a:ext cx="861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337541" y="6423666"/>
            <a:ext cx="1704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</a:rPr>
              <a:t>Photo – Ted </a:t>
            </a:r>
            <a:r>
              <a:rPr lang="en-US" sz="1200" i="1" dirty="0" err="1" smtClean="0">
                <a:solidFill>
                  <a:schemeClr val="bg1"/>
                </a:solidFill>
              </a:rPr>
              <a:t>Grussing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460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040"/>
            <a:ext cx="9144000" cy="5257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794" y="50730"/>
            <a:ext cx="774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dirty="0">
                <a:solidFill>
                  <a:srgbClr val="000000"/>
                </a:solidFill>
              </a:rPr>
              <a:t>http://</a:t>
            </a:r>
            <a:r>
              <a:rPr lang="en-US" sz="2400" dirty="0" err="1">
                <a:solidFill>
                  <a:srgbClr val="000000"/>
                </a:solidFill>
              </a:rPr>
              <a:t>www.airfire.org</a:t>
            </a:r>
            <a:r>
              <a:rPr lang="en-US" sz="2400" dirty="0">
                <a:solidFill>
                  <a:srgbClr val="000000"/>
                </a:solidFill>
              </a:rPr>
              <a:t>/data/</a:t>
            </a:r>
            <a:r>
              <a:rPr lang="en-US" sz="2400" dirty="0" err="1">
                <a:solidFill>
                  <a:srgbClr val="000000"/>
                </a:solidFill>
              </a:rPr>
              <a:t>bluesky</a:t>
            </a:r>
            <a:r>
              <a:rPr lang="en-US" sz="2400" dirty="0">
                <a:solidFill>
                  <a:srgbClr val="000000"/>
                </a:solidFill>
              </a:rPr>
              <a:t>-daily/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2500" y="5711825"/>
            <a:ext cx="164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Successful!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22625" y="3924757"/>
            <a:ext cx="2970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Running (click on “view logs” for run progress)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3239" y="1927295"/>
            <a:ext cx="1851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Number of Fires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651363" y="4003110"/>
            <a:ext cx="691718" cy="1927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0"/>
          </p:cNvCxnSpPr>
          <p:nvPr/>
        </p:nvCxnSpPr>
        <p:spPr>
          <a:xfrm flipH="1" flipV="1">
            <a:off x="4581214" y="1043313"/>
            <a:ext cx="2317700" cy="8839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219590" y="3526809"/>
            <a:ext cx="1624547" cy="21847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3400" y="6172200"/>
            <a:ext cx="8039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Website shows status of current runs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17244" y="5581783"/>
            <a:ext cx="1814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Failures show up in red.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580" y="3239562"/>
            <a:ext cx="1358878" cy="426509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stCxn id="19" idx="0"/>
          </p:cNvCxnSpPr>
          <p:nvPr/>
        </p:nvCxnSpPr>
        <p:spPr>
          <a:xfrm flipH="1" flipV="1">
            <a:off x="6311187" y="3666071"/>
            <a:ext cx="1513402" cy="1915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052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4886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Daily </a:t>
            </a:r>
            <a:r>
              <a:rPr lang="en-US" sz="3200" dirty="0" err="1"/>
              <a:t>BlueSky</a:t>
            </a:r>
            <a:r>
              <a:rPr lang="en-US" sz="3200" dirty="0"/>
              <a:t> Production </a:t>
            </a:r>
            <a:r>
              <a:rPr lang="en-US" sz="3200" dirty="0" smtClean="0"/>
              <a:t>Runs</a:t>
            </a:r>
            <a:br>
              <a:rPr lang="en-US" sz="3200" dirty="0" smtClean="0"/>
            </a:br>
            <a:r>
              <a:rPr lang="en-US" sz="3200" dirty="0" smtClean="0"/>
              <a:t>12/10/2017 Satellite </a:t>
            </a:r>
            <a:r>
              <a:rPr lang="en-US" sz="3200" dirty="0"/>
              <a:t>Fire </a:t>
            </a:r>
            <a:r>
              <a:rPr lang="en-US" sz="3200" dirty="0" smtClean="0"/>
              <a:t>Detections &amp; PM2.5, 6-km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>
                <a:hlinkClick r:id="rId2"/>
              </a:rPr>
              <a:t>http://www.airfire.org/data/bluesky-daily</a:t>
            </a:r>
            <a:r>
              <a:rPr lang="en-US" sz="2400" dirty="0" smtClean="0">
                <a:hlinkClick r:id="rId2"/>
              </a:rPr>
              <a:t>/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8728"/>
            <a:ext cx="9144000" cy="476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AIRPACT – </a:t>
            </a:r>
            <a:r>
              <a:rPr lang="en-US" dirty="0" smtClean="0"/>
              <a:t>Northwest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898" y="1600200"/>
            <a:ext cx="2512373" cy="5014544"/>
          </a:xfrm>
        </p:spPr>
        <p:txBody>
          <a:bodyPr/>
          <a:lstStyle/>
          <a:p>
            <a:r>
              <a:rPr lang="en-US" dirty="0" smtClean="0"/>
              <a:t>CMAQ</a:t>
            </a:r>
          </a:p>
          <a:p>
            <a:r>
              <a:rPr lang="en-US" dirty="0" smtClean="0"/>
              <a:t>4-km</a:t>
            </a:r>
          </a:p>
          <a:p>
            <a:r>
              <a:rPr lang="en-US" dirty="0" smtClean="0"/>
              <a:t>72-hours</a:t>
            </a:r>
          </a:p>
          <a:p>
            <a:r>
              <a:rPr lang="en-US" dirty="0" smtClean="0"/>
              <a:t>Ozone, PM2.5</a:t>
            </a:r>
          </a:p>
          <a:p>
            <a:r>
              <a:rPr lang="en-US" dirty="0" err="1" smtClean="0"/>
              <a:t>BlueSky</a:t>
            </a:r>
            <a:r>
              <a:rPr lang="en-US" dirty="0" smtClean="0"/>
              <a:t> Fire Emissions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408" y="1679294"/>
            <a:ext cx="6636591" cy="35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55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NOAA HRRR-Smoke</a:t>
            </a:r>
            <a:br>
              <a:rPr lang="en-US" dirty="0"/>
            </a:br>
            <a:r>
              <a:rPr lang="en-US" dirty="0"/>
              <a:t>(High Resolution Rapid Refresh)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13" y="1600200"/>
            <a:ext cx="3121880" cy="499894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Coupled Meteorology/Smoke (WRF</a:t>
            </a:r>
            <a:r>
              <a:rPr lang="en-US" dirty="0"/>
              <a:t>-</a:t>
            </a:r>
            <a:r>
              <a:rPr lang="en-US" dirty="0" err="1" smtClean="0"/>
              <a:t>Chem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3-km, </a:t>
            </a:r>
            <a:r>
              <a:rPr lang="en-US" dirty="0" smtClean="0"/>
              <a:t>CONUS, Alaska</a:t>
            </a:r>
            <a:endParaRPr lang="en-US" dirty="0" smtClean="0"/>
          </a:p>
          <a:p>
            <a:r>
              <a:rPr lang="en-US" dirty="0" smtClean="0"/>
              <a:t>Primary PM2.5</a:t>
            </a:r>
          </a:p>
          <a:p>
            <a:r>
              <a:rPr lang="en-US" dirty="0"/>
              <a:t>Visible Infrared Imaging Radiometer Suite (VIIRS)</a:t>
            </a:r>
          </a:p>
          <a:p>
            <a:pPr lvl="1"/>
            <a:r>
              <a:rPr lang="en-US" dirty="0"/>
              <a:t>fire activity</a:t>
            </a:r>
          </a:p>
          <a:p>
            <a:pPr lvl="1"/>
            <a:r>
              <a:rPr lang="en-US" dirty="0"/>
              <a:t>fire </a:t>
            </a:r>
            <a:r>
              <a:rPr lang="en-US" dirty="0" err="1"/>
              <a:t>radiative</a:t>
            </a:r>
            <a:r>
              <a:rPr lang="en-US" dirty="0"/>
              <a:t> power (FRP</a:t>
            </a:r>
            <a:r>
              <a:rPr lang="en-US" dirty="0" smtClean="0"/>
              <a:t>)</a:t>
            </a:r>
          </a:p>
          <a:p>
            <a:r>
              <a:rPr lang="en-US" dirty="0" smtClean="0"/>
              <a:t>Plume Rise – FRP</a:t>
            </a:r>
            <a:endParaRPr lang="en-US" dirty="0"/>
          </a:p>
          <a:p>
            <a:r>
              <a:rPr lang="en-US" dirty="0" smtClean="0"/>
              <a:t>Emissions – FRP </a:t>
            </a:r>
          </a:p>
          <a:p>
            <a:r>
              <a:rPr lang="en-US" dirty="0" smtClean="0"/>
              <a:t>00Z, 06Z, 12Z, 18Z</a:t>
            </a:r>
          </a:p>
          <a:p>
            <a:r>
              <a:rPr lang="en-US" dirty="0" smtClean="0"/>
              <a:t>36-hrs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838222" y="5912556"/>
            <a:ext cx="5010699" cy="68658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400" u="sng" dirty="0">
                <a:hlinkClick r:id="rId2"/>
              </a:rPr>
              <a:t>https://rapidrefresh.noaa.gov/hrrr/HRRRsmoke/</a:t>
            </a:r>
            <a:r>
              <a:rPr lang="en-US" sz="2400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686" y="1666739"/>
            <a:ext cx="5900313" cy="401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68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464"/>
            <a:ext cx="9144000" cy="62244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582"/>
            <a:ext cx="8229600" cy="7554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HRRR-Smoke Near-Surface PM2.5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50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82" y="633749"/>
            <a:ext cx="8916987" cy="62270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8777" y="-1702"/>
            <a:ext cx="8932333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HRRR-Smoke Vertically Integrated PM2.5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218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4537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National Weather Service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3778808" cy="4525963"/>
          </a:xfrm>
        </p:spPr>
        <p:txBody>
          <a:bodyPr/>
          <a:lstStyle/>
          <a:p>
            <a:r>
              <a:rPr lang="en-US" dirty="0" smtClean="0"/>
              <a:t>HYSPLIT</a:t>
            </a:r>
          </a:p>
          <a:p>
            <a:r>
              <a:rPr lang="en-US" dirty="0" smtClean="0"/>
              <a:t>CMAQ</a:t>
            </a:r>
          </a:p>
          <a:p>
            <a:r>
              <a:rPr lang="en-US" dirty="0" smtClean="0"/>
              <a:t>Ozone, PM2.5</a:t>
            </a:r>
          </a:p>
          <a:p>
            <a:r>
              <a:rPr lang="en-US" dirty="0" smtClean="0"/>
              <a:t>12-km</a:t>
            </a:r>
          </a:p>
          <a:p>
            <a:r>
              <a:rPr lang="en-US" dirty="0" smtClean="0"/>
              <a:t>84-hours</a:t>
            </a:r>
          </a:p>
          <a:p>
            <a:r>
              <a:rPr lang="en-US" dirty="0" err="1" smtClean="0"/>
              <a:t>BlueSky</a:t>
            </a:r>
            <a:r>
              <a:rPr lang="en-US" dirty="0" smtClean="0"/>
              <a:t> Fire Emissions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008" y="0"/>
            <a:ext cx="4907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25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National Weather Service Fire Weather 1.27</a:t>
            </a:r>
            <a:r>
              <a:rPr lang="en-US" dirty="0"/>
              <a:t>-</a:t>
            </a:r>
            <a:r>
              <a:rPr lang="en-US" dirty="0" smtClean="0"/>
              <a:t>km Domains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0399"/>
            <a:ext cx="4875394" cy="282173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00Z</a:t>
            </a:r>
            <a:r>
              <a:rPr lang="en-US" dirty="0"/>
              <a:t>, 06Z, 12Z, </a:t>
            </a:r>
            <a:r>
              <a:rPr lang="en-US" dirty="0" smtClean="0"/>
              <a:t>18Z</a:t>
            </a:r>
          </a:p>
          <a:p>
            <a:r>
              <a:rPr lang="en-US" dirty="0" smtClean="0"/>
              <a:t>36-hr</a:t>
            </a:r>
            <a:endParaRPr lang="en-US" dirty="0" smtClean="0"/>
          </a:p>
          <a:p>
            <a:r>
              <a:rPr lang="en-US" dirty="0"/>
              <a:t>Custom </a:t>
            </a:r>
            <a:r>
              <a:rPr lang="en-US" dirty="0" err="1" smtClean="0"/>
              <a:t>BlueSky</a:t>
            </a:r>
            <a:r>
              <a:rPr lang="en-US" dirty="0" smtClean="0"/>
              <a:t> Runs </a:t>
            </a:r>
            <a:r>
              <a:rPr lang="en-US" dirty="0"/>
              <a:t>-  2-hr </a:t>
            </a:r>
            <a:r>
              <a:rPr lang="en-US" dirty="0" smtClean="0"/>
              <a:t>setup</a:t>
            </a:r>
          </a:p>
          <a:p>
            <a:r>
              <a:rPr lang="en-US" dirty="0" smtClean="0"/>
              <a:t>Meteorological Products available with the NWS 1km Domains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http://www.emc.ncep.noaa.gov/mmb/mmbpll/firewx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03499"/>
            <a:ext cx="9144000" cy="21302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204" y="1445250"/>
            <a:ext cx="3641922" cy="31668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838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Firework </a:t>
            </a:r>
            <a:r>
              <a:rPr lang="en-US" dirty="0" smtClean="0"/>
              <a:t>– Canada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9132" y="1335255"/>
            <a:ext cx="2724654" cy="502366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GEM-MACH</a:t>
            </a:r>
          </a:p>
          <a:p>
            <a:r>
              <a:rPr lang="en-US" dirty="0" smtClean="0"/>
              <a:t>10-km</a:t>
            </a:r>
          </a:p>
          <a:p>
            <a:r>
              <a:rPr lang="en-US" dirty="0" smtClean="0"/>
              <a:t>48-hrs</a:t>
            </a:r>
          </a:p>
          <a:p>
            <a:r>
              <a:rPr lang="en-US" dirty="0" smtClean="0"/>
              <a:t>PM2.5 from only fires</a:t>
            </a:r>
          </a:p>
          <a:p>
            <a:r>
              <a:rPr lang="en-US" dirty="0" smtClean="0"/>
              <a:t>CWFIS – Canadian Emissions</a:t>
            </a:r>
          </a:p>
          <a:p>
            <a:r>
              <a:rPr lang="en-US" dirty="0" err="1" smtClean="0"/>
              <a:t>BlueSky</a:t>
            </a:r>
            <a:r>
              <a:rPr lang="en-US" dirty="0" smtClean="0"/>
              <a:t> – US Emissions</a:t>
            </a:r>
          </a:p>
          <a:p>
            <a:r>
              <a:rPr lang="en-US" dirty="0" smtClean="0"/>
              <a:t>North America</a:t>
            </a:r>
            <a:endParaRPr lang="en-US" dirty="0"/>
          </a:p>
        </p:txBody>
      </p:sp>
      <p:pic>
        <p:nvPicPr>
          <p:cNvPr id="5" name="FireWork_2016050600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3785" y="1537454"/>
            <a:ext cx="6269959" cy="4163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673" y="6324600"/>
            <a:ext cx="55372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32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BlueSky</a:t>
            </a:r>
            <a:r>
              <a:rPr lang="en-US" dirty="0"/>
              <a:t> </a:t>
            </a:r>
            <a:r>
              <a:rPr lang="en-US" dirty="0" smtClean="0"/>
              <a:t>Canada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3439" y="1446380"/>
            <a:ext cx="2804762" cy="5133317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BlueSky</a:t>
            </a:r>
            <a:r>
              <a:rPr lang="en-US" dirty="0" smtClean="0"/>
              <a:t> – Emissions and HYSPLIT</a:t>
            </a:r>
          </a:p>
          <a:p>
            <a:r>
              <a:rPr lang="en-US" dirty="0" smtClean="0"/>
              <a:t>4-km, 12-km</a:t>
            </a:r>
          </a:p>
          <a:p>
            <a:r>
              <a:rPr lang="en-US" dirty="0" smtClean="0"/>
              <a:t>48-hrs</a:t>
            </a:r>
          </a:p>
          <a:p>
            <a:r>
              <a:rPr lang="en-US" dirty="0" smtClean="0"/>
              <a:t>CWFIS – Canadian Emissions</a:t>
            </a:r>
          </a:p>
          <a:p>
            <a:r>
              <a:rPr lang="en-US" dirty="0" smtClean="0"/>
              <a:t>PM2.5 from fires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830" y="1626075"/>
            <a:ext cx="6357169" cy="3805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232" y="6034149"/>
            <a:ext cx="2054278" cy="74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05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SC0053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137" y="4975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Overview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557" y="1225729"/>
            <a:ext cx="7507110" cy="4799717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Smoke Forecasting Systems</a:t>
            </a: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Details of the </a:t>
            </a:r>
            <a:r>
              <a:rPr lang="en-US" sz="2400" dirty="0" err="1" smtClean="0">
                <a:solidFill>
                  <a:srgbClr val="FFFFFF"/>
                </a:solidFill>
              </a:rPr>
              <a:t>BlueSky</a:t>
            </a:r>
            <a:r>
              <a:rPr lang="en-US" sz="2400" dirty="0" smtClean="0">
                <a:solidFill>
                  <a:srgbClr val="FFFFFF"/>
                </a:solidFill>
              </a:rPr>
              <a:t> Smoke Modeling Framework</a:t>
            </a: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Others: NOAA, HRRR-Smoke, AIRPACT, Canada Firework, Canada </a:t>
            </a:r>
            <a:r>
              <a:rPr lang="en-US" sz="2400" dirty="0" err="1" smtClean="0">
                <a:solidFill>
                  <a:srgbClr val="FFFFFF"/>
                </a:solidFill>
              </a:rPr>
              <a:t>BlueSky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Monitoring Data Tool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Satellite Data</a:t>
            </a:r>
          </a:p>
          <a:p>
            <a:r>
              <a:rPr lang="en-US" sz="2400" dirty="0" err="1" smtClean="0">
                <a:solidFill>
                  <a:srgbClr val="FFFFFF"/>
                </a:solidFill>
              </a:rPr>
              <a:t>Wildland</a:t>
            </a:r>
            <a:r>
              <a:rPr lang="en-US" sz="2400" dirty="0" smtClean="0">
                <a:solidFill>
                  <a:srgbClr val="FFFFFF"/>
                </a:solidFill>
              </a:rPr>
              <a:t> Fire Air Quality Response Program (WFAQRP) and Air Resource Advisors (ARA’s)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Do your own </a:t>
            </a:r>
            <a:r>
              <a:rPr lang="en-US" sz="2400" dirty="0">
                <a:solidFill>
                  <a:srgbClr val="FFFFFF"/>
                </a:solidFill>
              </a:rPr>
              <a:t>S</a:t>
            </a:r>
            <a:r>
              <a:rPr lang="en-US" sz="2400" dirty="0" smtClean="0">
                <a:solidFill>
                  <a:srgbClr val="FFFFFF"/>
                </a:solidFill>
              </a:rPr>
              <a:t>moke </a:t>
            </a:r>
            <a:r>
              <a:rPr lang="en-US" sz="2400" dirty="0">
                <a:solidFill>
                  <a:srgbClr val="FFFFFF"/>
                </a:solidFill>
              </a:rPr>
              <a:t>M</a:t>
            </a:r>
            <a:r>
              <a:rPr lang="en-US" sz="2400" dirty="0" smtClean="0">
                <a:solidFill>
                  <a:srgbClr val="FFFFFF"/>
                </a:solidFill>
              </a:rPr>
              <a:t>odeling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654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13" y="615627"/>
            <a:ext cx="897202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Smoke Monitoring Tool (Permanent and Temporary Monitors)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2"/>
              </a:rPr>
              <a:t>https://tools.airfire.org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3084"/>
            <a:ext cx="9144000" cy="4150410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2586902" y="5091322"/>
            <a:ext cx="972974" cy="376264"/>
          </a:xfrm>
          <a:prstGeom prst="lef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94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14" y="42503"/>
            <a:ext cx="853659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Monitoring Data Tool – Real-time PM2.5 Permanent and Temporary Monitors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6" y="6294750"/>
            <a:ext cx="2528016" cy="36395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https://tools.airfire.org</a:t>
            </a:r>
            <a:r>
              <a:rPr lang="en-US" dirty="0" smtClean="0">
                <a:hlinkClick r:id="rId3"/>
              </a:rPr>
              <a:t>/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92" y="1212813"/>
            <a:ext cx="6491796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3509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14" y="42503"/>
            <a:ext cx="853659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Monitoring Data Tool – Real-time PM2.5 Permanent and Temporary Monitors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6" y="6294750"/>
            <a:ext cx="2528016" cy="36395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https://tools.airfire.org</a:t>
            </a:r>
            <a:r>
              <a:rPr lang="en-US" dirty="0" smtClean="0">
                <a:hlinkClick r:id="rId3"/>
              </a:rPr>
              <a:t>/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92" y="1212813"/>
            <a:ext cx="6491796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Left Arrow 10"/>
          <p:cNvSpPr/>
          <p:nvPr/>
        </p:nvSpPr>
        <p:spPr>
          <a:xfrm>
            <a:off x="4151244" y="4342139"/>
            <a:ext cx="696426" cy="27309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3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14" y="42503"/>
            <a:ext cx="853659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Monitoring Data Tool – Real-time PM2.5 Permanent and Temporary Monitors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6" y="6294750"/>
            <a:ext cx="2528016" cy="36395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https://tools.airfire.org</a:t>
            </a:r>
            <a:r>
              <a:rPr lang="en-US" dirty="0" smtClean="0">
                <a:hlinkClick r:id="rId3"/>
              </a:rPr>
              <a:t>/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92" y="1212813"/>
            <a:ext cx="6491796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Left Arrow 10"/>
          <p:cNvSpPr/>
          <p:nvPr/>
        </p:nvSpPr>
        <p:spPr>
          <a:xfrm>
            <a:off x="4151244" y="4342139"/>
            <a:ext cx="696426" cy="27309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601" y="4619033"/>
            <a:ext cx="6604000" cy="2235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0637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14" y="42503"/>
            <a:ext cx="853659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Monitoring Data Tool – Real-time PM2.5 Permanent and Temporary Monitors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6" y="6294750"/>
            <a:ext cx="2528016" cy="36395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https://tools.airfire.org</a:t>
            </a:r>
            <a:r>
              <a:rPr lang="en-US" dirty="0" smtClean="0">
                <a:hlinkClick r:id="rId3"/>
              </a:rPr>
              <a:t>/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92" y="1212813"/>
            <a:ext cx="6491796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Left Arrow 10"/>
          <p:cNvSpPr/>
          <p:nvPr/>
        </p:nvSpPr>
        <p:spPr>
          <a:xfrm>
            <a:off x="4151244" y="4342139"/>
            <a:ext cx="696426" cy="27309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601" y="4619033"/>
            <a:ext cx="6604000" cy="2235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3801" y="1212813"/>
            <a:ext cx="2844800" cy="3746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9827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288"/>
            <a:ext cx="9144000" cy="15409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Satellite Information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7666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Infusing </a:t>
            </a:r>
            <a:r>
              <a:rPr lang="en-US" dirty="0"/>
              <a:t>Satellite Data into Environmental Applications (IDEAS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://www.star.nesdis.noaa.gov/smcd/spb/aq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Enhanced </a:t>
            </a:r>
            <a:r>
              <a:rPr lang="en-US" dirty="0"/>
              <a:t>Infusing Satellite Data into Environmental Applications (</a:t>
            </a:r>
            <a:r>
              <a:rPr lang="en-US" dirty="0" err="1"/>
              <a:t>eIDEAS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://www.star.nesdis.noaa.gov/smcd/spb/aq/</a:t>
            </a:r>
            <a:r>
              <a:rPr lang="en-US" dirty="0" smtClean="0">
                <a:hlinkClick r:id="rId5"/>
              </a:rPr>
              <a:t>eidea</a:t>
            </a:r>
            <a:r>
              <a:rPr lang="en-US" dirty="0">
                <a:hlinkClick r:id="rId5"/>
              </a:rPr>
              <a:t>/</a:t>
            </a:r>
            <a:r>
              <a:rPr lang="en-US" dirty="0" smtClean="0">
                <a:hlinkClick r:id="rId5"/>
              </a:rPr>
              <a:t>index.php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GOES</a:t>
            </a:r>
            <a:r>
              <a:rPr lang="en-US" dirty="0"/>
              <a:t>-</a:t>
            </a:r>
            <a:r>
              <a:rPr lang="en-US" dirty="0" smtClean="0"/>
              <a:t>16</a:t>
            </a:r>
            <a:br>
              <a:rPr lang="en-US" dirty="0" smtClean="0"/>
            </a:br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://rammb-slider.cira.colostate.edu</a:t>
            </a:r>
            <a:r>
              <a:rPr lang="en-US" dirty="0" smtClean="0">
                <a:hlinkClick r:id="rId6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/>
              <a:t>NASA Worldview</a:t>
            </a:r>
            <a:br>
              <a:rPr lang="en-US" dirty="0"/>
            </a:br>
            <a:r>
              <a:rPr lang="en-US" dirty="0">
                <a:hlinkClick r:id="rId7"/>
              </a:rPr>
              <a:t>https://worldview.earthdata.nasa.gov</a:t>
            </a:r>
            <a:r>
              <a:rPr lang="en-US" dirty="0" smtClean="0">
                <a:hlinkClick r:id="rId7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Stay tuned for more</a:t>
            </a:r>
          </a:p>
          <a:p>
            <a:pPr lvl="1"/>
            <a:r>
              <a:rPr lang="en-US" dirty="0" smtClean="0"/>
              <a:t>GOES-16 Launched 11/2016 – in GOES East Position</a:t>
            </a:r>
          </a:p>
          <a:p>
            <a:pPr lvl="1"/>
            <a:r>
              <a:rPr lang="en-US" dirty="0" smtClean="0"/>
              <a:t>NOAA-20 Launched 11/18/2017</a:t>
            </a:r>
          </a:p>
          <a:p>
            <a:pPr lvl="1"/>
            <a:r>
              <a:rPr lang="en-US" dirty="0" smtClean="0"/>
              <a:t>GOES-S Launched 03/2018 – will be GOES-17 in GOES-West 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050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NASA WORLDVIEW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8757"/>
            <a:ext cx="9144000" cy="48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47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6045"/>
            <a:ext cx="8229600" cy="1143000"/>
          </a:xfrm>
        </p:spPr>
        <p:txBody>
          <a:bodyPr/>
          <a:lstStyle/>
          <a:p>
            <a:r>
              <a:rPr lang="en-US" dirty="0" smtClean="0"/>
              <a:t>GOES-16 9/4/2017 </a:t>
            </a:r>
            <a:r>
              <a:rPr lang="en-US" dirty="0" smtClean="0"/>
              <a:t>14:</a:t>
            </a:r>
            <a:r>
              <a:rPr lang="en-US" dirty="0" smtClean="0"/>
              <a:t>12</a:t>
            </a:r>
            <a:r>
              <a:rPr lang="en-US" dirty="0" smtClean="0"/>
              <a:t> </a:t>
            </a:r>
            <a:r>
              <a:rPr lang="en-US" dirty="0" smtClean="0"/>
              <a:t>PDT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7110"/>
            <a:ext cx="9144000" cy="582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22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20"/>
            <a:ext cx="8229600" cy="1143000"/>
          </a:xfrm>
        </p:spPr>
        <p:txBody>
          <a:bodyPr/>
          <a:lstStyle/>
          <a:p>
            <a:r>
              <a:rPr lang="en-US" dirty="0"/>
              <a:t>GOES-16 9/4/2017 </a:t>
            </a:r>
            <a:r>
              <a:rPr lang="en-US" dirty="0" smtClean="0"/>
              <a:t>14:12 </a:t>
            </a:r>
            <a:r>
              <a:rPr lang="en-US" dirty="0"/>
              <a:t>PDT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0234"/>
            <a:ext cx="9144000" cy="557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47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729" y="1136194"/>
            <a:ext cx="6945488" cy="5721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6527"/>
            <a:ext cx="8257822" cy="1036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Enhanced Infusing Satellite Data for Environmental Applications (</a:t>
            </a:r>
            <a:r>
              <a:rPr lang="en-US" dirty="0" err="1" smtClean="0"/>
              <a:t>eIDEAS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568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0488528" cy="6867719"/>
          </a:xfrm>
          <a:prstGeom prst="rect">
            <a:avLst/>
          </a:prstGeom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6190"/>
            <a:ext cx="2857408" cy="2849562"/>
          </a:xfrm>
        </p:spPr>
        <p:txBody>
          <a:bodyPr>
            <a:normAutofit/>
          </a:bodyPr>
          <a:lstStyle/>
          <a:p>
            <a:r>
              <a:rPr lang="en-US" dirty="0"/>
              <a:t>Smoke </a:t>
            </a:r>
            <a:r>
              <a:rPr lang="en-US" dirty="0" smtClean="0"/>
              <a:t>Forecasting Systems</a:t>
            </a:r>
            <a:endParaRPr lang="en-US" b="1" dirty="0" smtClean="0">
              <a:solidFill>
                <a:srgbClr val="FFFFFF"/>
              </a:solidFill>
              <a:effectLst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2822007" y="194580"/>
            <a:ext cx="6397625" cy="5560669"/>
          </a:xfrm>
          <a:solidFill>
            <a:schemeClr val="bg1">
              <a:alpha val="30000"/>
            </a:schemeClr>
          </a:solidFill>
        </p:spPr>
        <p:txBody>
          <a:bodyPr>
            <a:normAutofit lnSpcReduction="10000"/>
          </a:bodyPr>
          <a:lstStyle/>
          <a:p>
            <a:pPr lvl="0"/>
            <a:r>
              <a:rPr lang="en-US" sz="2400" dirty="0" err="1">
                <a:solidFill>
                  <a:srgbClr val="FFFFFF"/>
                </a:solidFill>
              </a:rPr>
              <a:t>BlueSky</a:t>
            </a:r>
            <a:r>
              <a:rPr lang="en-US" sz="2400" dirty="0">
                <a:solidFill>
                  <a:srgbClr val="FFFFFF"/>
                </a:solidFill>
              </a:rPr>
              <a:t> Daily Operational Runs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u="sng" dirty="0">
                <a:solidFill>
                  <a:srgbClr val="FFFFFF"/>
                </a:solidFill>
                <a:hlinkClick r:id="rId4"/>
              </a:rPr>
              <a:t>http://www.airfire.org/data/bluesky-daily/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AIRPACT – Northwest US</a:t>
            </a:r>
            <a:r>
              <a:rPr lang="en-US" sz="2400" dirty="0">
                <a:solidFill>
                  <a:srgbClr val="FFFFFF"/>
                </a:solidFill>
              </a:rPr>
              <a:t/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u="sng" dirty="0">
                <a:solidFill>
                  <a:srgbClr val="FFFFFF"/>
                </a:solidFill>
                <a:hlinkClick r:id="rId5"/>
              </a:rPr>
              <a:t>http://lar.wsu.edu/airpact/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</a:p>
          <a:p>
            <a:pPr lvl="0"/>
            <a:r>
              <a:rPr lang="en-US" sz="2400" dirty="0" smtClean="0">
                <a:solidFill>
                  <a:srgbClr val="FFFFFF"/>
                </a:solidFill>
              </a:rPr>
              <a:t>High </a:t>
            </a:r>
            <a:r>
              <a:rPr lang="en-US" sz="2400" dirty="0">
                <a:solidFill>
                  <a:srgbClr val="FFFFFF"/>
                </a:solidFill>
              </a:rPr>
              <a:t>Resolution Rapid Refresh (HRRR) – Smoke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u="sng" dirty="0">
                <a:solidFill>
                  <a:srgbClr val="FFFFFF"/>
                </a:solidFill>
                <a:hlinkClick r:id="rId6"/>
              </a:rPr>
              <a:t>https://rapidrefresh.noaa.gov/hrrr/HRRRsmoke/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</a:p>
          <a:p>
            <a:r>
              <a:rPr lang="en-US" sz="2400" dirty="0">
                <a:solidFill>
                  <a:srgbClr val="FFFFFF"/>
                </a:solidFill>
              </a:rPr>
              <a:t>NOAA Air Quality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u="sng" dirty="0">
                <a:solidFill>
                  <a:srgbClr val="FFFFFF"/>
                </a:solidFill>
                <a:hlinkClick r:id="rId7"/>
              </a:rPr>
              <a:t>http://www.nws.noaa.gov/airquality/ww.shtml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</a:p>
          <a:p>
            <a:pPr lvl="0"/>
            <a:r>
              <a:rPr lang="en-US" sz="2400" dirty="0" smtClean="0">
                <a:solidFill>
                  <a:srgbClr val="FFFFFF"/>
                </a:solidFill>
              </a:rPr>
              <a:t>Firework – Canada </a:t>
            </a:r>
            <a:r>
              <a:rPr lang="en-US" sz="2400" dirty="0">
                <a:solidFill>
                  <a:srgbClr val="FFFFFF"/>
                </a:solidFill>
              </a:rPr>
              <a:t/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u="sng" dirty="0">
                <a:solidFill>
                  <a:srgbClr val="FFFFFF"/>
                </a:solidFill>
                <a:hlinkClick r:id="rId8"/>
              </a:rPr>
              <a:t>https://weather.gc.ca/firework/index_e.html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</a:p>
          <a:p>
            <a:pPr lvl="0"/>
            <a:r>
              <a:rPr lang="en-US" sz="2400" dirty="0" err="1" smtClean="0">
                <a:solidFill>
                  <a:srgbClr val="FFFFFF"/>
                </a:solidFill>
              </a:rPr>
              <a:t>BlueSky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– Canada</a:t>
            </a:r>
            <a:r>
              <a:rPr lang="en-US" sz="2400" dirty="0">
                <a:solidFill>
                  <a:srgbClr val="FFFFFF"/>
                </a:solidFill>
              </a:rPr>
              <a:t/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u="sng" dirty="0">
                <a:solidFill>
                  <a:srgbClr val="FFFFFF"/>
                </a:solidFill>
                <a:hlinkClick r:id="rId9"/>
              </a:rPr>
              <a:t>http://firesmoke.ca/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07954" y="6019799"/>
            <a:ext cx="3269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4110" y="5944389"/>
            <a:ext cx="91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“Picking </a:t>
            </a:r>
            <a:r>
              <a:rPr lang="en-US" b="1" dirty="0">
                <a:solidFill>
                  <a:srgbClr val="FFFFFF"/>
                </a:solidFill>
              </a:rPr>
              <a:t>a model of choice for the day is a little like speed-dating: too little time/information to make up the mind leading to regrets by the end of the date/shift</a:t>
            </a:r>
            <a:r>
              <a:rPr lang="en-US" b="1" dirty="0" smtClean="0">
                <a:solidFill>
                  <a:srgbClr val="FFFFFF"/>
                </a:solidFill>
              </a:rPr>
              <a:t>.” </a:t>
            </a:r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- Wes Adkins, Meteorologist, National Weather Service, Juneau, AK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7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100"/>
            <a:ext cx="9144000" cy="652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964" y="456952"/>
            <a:ext cx="6286158" cy="640104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2143764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9/4/2017 13</a:t>
            </a:r>
            <a:r>
              <a:rPr lang="en-US" sz="3600" dirty="0" smtClean="0"/>
              <a:t>:</a:t>
            </a:r>
            <a:r>
              <a:rPr lang="en-US" sz="3600" dirty="0" smtClean="0"/>
              <a:t>00</a:t>
            </a:r>
            <a:r>
              <a:rPr lang="en-US" sz="3600" dirty="0" smtClean="0"/>
              <a:t> </a:t>
            </a:r>
            <a:r>
              <a:rPr lang="en-US" sz="3600" dirty="0" smtClean="0"/>
              <a:t>PDT</a:t>
            </a: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2011644" cy="4192982"/>
          </a:xfrm>
        </p:spPr>
        <p:txBody>
          <a:bodyPr/>
          <a:lstStyle/>
          <a:p>
            <a:r>
              <a:rPr lang="en-US" dirty="0" err="1" smtClean="0"/>
              <a:t>BlueSky</a:t>
            </a:r>
            <a:endParaRPr lang="en-US" dirty="0" smtClean="0"/>
          </a:p>
          <a:p>
            <a:r>
              <a:rPr lang="en-US" dirty="0" smtClean="0"/>
              <a:t>Global Forecast System (</a:t>
            </a:r>
            <a:r>
              <a:rPr lang="en-US" dirty="0" smtClean="0"/>
              <a:t>GFS)</a:t>
            </a:r>
            <a:endParaRPr lang="en-US" dirty="0" smtClean="0"/>
          </a:p>
          <a:p>
            <a:r>
              <a:rPr lang="en-US" dirty="0" smtClean="0"/>
              <a:t>Column Average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321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280" y="1388445"/>
            <a:ext cx="3745453" cy="2774334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FFFF"/>
                </a:solidFill>
              </a:rPr>
              <a:t>Putting on Your Smoke Glasses</a:t>
            </a:r>
            <a:endParaRPr lang="en-US" sz="4800" b="1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449" y="162394"/>
            <a:ext cx="1627295" cy="1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84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8222" y="274638"/>
            <a:ext cx="4035778" cy="160214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Carlton Complex Washington State 2014</a:t>
            </a:r>
            <a:br>
              <a:rPr lang="en-US" sz="3200" dirty="0" smtClean="0"/>
            </a:br>
            <a:r>
              <a:rPr lang="en-US" sz="3200" dirty="0" smtClean="0"/>
              <a:t>250,000 acres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4974167" cy="33161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19" y="3909362"/>
            <a:ext cx="4176809" cy="2948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666" y="2003777"/>
            <a:ext cx="4741334" cy="47413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333" y="6378222"/>
            <a:ext cx="783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http://</a:t>
            </a:r>
            <a:r>
              <a:rPr lang="en-US" dirty="0" err="1">
                <a:solidFill>
                  <a:srgbClr val="FFFFFF"/>
                </a:solidFill>
              </a:rPr>
              <a:t>en.wikipedia.org</a:t>
            </a:r>
            <a:r>
              <a:rPr lang="en-US" dirty="0">
                <a:solidFill>
                  <a:srgbClr val="FFFFFF"/>
                </a:solidFill>
              </a:rPr>
              <a:t>/wiki/2014_Washington_state_wildfires</a:t>
            </a:r>
          </a:p>
        </p:txBody>
      </p:sp>
    </p:spTree>
    <p:extLst>
      <p:ext uri="{BB962C8B-B14F-4D97-AF65-F5344CB8AC3E}">
        <p14:creationId xmlns:p14="http://schemas.microsoft.com/office/powerpoint/2010/main" val="237893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885447"/>
              </p:ext>
            </p:extLst>
          </p:nvPr>
        </p:nvGraphicFramePr>
        <p:xfrm>
          <a:off x="1524000" y="1397000"/>
          <a:ext cx="6095997" cy="45212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</a:tblGrid>
              <a:tr h="5023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752" y="0"/>
            <a:ext cx="5356248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30552" cy="20494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Carlton Complex August 2014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0444" y="2813757"/>
            <a:ext cx="3309056" cy="386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Washington Smoke Blog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On </a:t>
            </a:r>
            <a:r>
              <a:rPr lang="en-US" sz="1600" dirty="0"/>
              <a:t>this gorgeous, clear day with no smoke, let's take a look at the differences between two air quality monitors located less than 9 miles apart in the same </a:t>
            </a:r>
            <a:r>
              <a:rPr lang="en-US" sz="1600" dirty="0" err="1"/>
              <a:t>Methow</a:t>
            </a:r>
            <a:r>
              <a:rPr lang="en-US" sz="1600" dirty="0"/>
              <a:t> Valley.  The blue graphs indicate 1-hr average concentrations of PM2.5 while the red data points are 24-hr averages. Note that while the 24-hr values trended rather similar for the two sites (expected as they are spatially close) the peak 1-hr values differed greatly! 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i="1" dirty="0" smtClean="0"/>
              <a:t>Posted by Mike Broughton, FWS, ARA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0801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39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Carlton Complex, 8/4/2014 6am, 1.33 km Domain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501248"/>
              </p:ext>
            </p:extLst>
          </p:nvPr>
        </p:nvGraphicFramePr>
        <p:xfrm>
          <a:off x="3104446" y="2517207"/>
          <a:ext cx="2882904" cy="292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363"/>
                <a:gridCol w="360363"/>
                <a:gridCol w="360363"/>
                <a:gridCol w="360363"/>
                <a:gridCol w="360363"/>
                <a:gridCol w="360363"/>
                <a:gridCol w="360363"/>
                <a:gridCol w="360363"/>
              </a:tblGrid>
              <a:tr h="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Diamond 6"/>
          <p:cNvSpPr/>
          <p:nvPr/>
        </p:nvSpPr>
        <p:spPr>
          <a:xfrm>
            <a:off x="4580444" y="2567570"/>
            <a:ext cx="310767" cy="242504"/>
          </a:xfrm>
          <a:prstGeom prst="diamond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/>
          <p:cNvSpPr/>
          <p:nvPr/>
        </p:nvSpPr>
        <p:spPr>
          <a:xfrm>
            <a:off x="5570565" y="5613400"/>
            <a:ext cx="310767" cy="242504"/>
          </a:xfrm>
          <a:prstGeom prst="diamond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42576" y="2126161"/>
            <a:ext cx="111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Winthrop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23852" y="5671238"/>
            <a:ext cx="111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Twisp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9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39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Carlton </a:t>
            </a:r>
            <a:r>
              <a:rPr lang="en-US" dirty="0" smtClean="0"/>
              <a:t>Complex, </a:t>
            </a:r>
            <a:r>
              <a:rPr lang="en-US" dirty="0"/>
              <a:t>8/4/2014 6am, </a:t>
            </a:r>
            <a:r>
              <a:rPr lang="en-US" dirty="0" smtClean="0"/>
              <a:t>12 km </a:t>
            </a:r>
            <a:r>
              <a:rPr lang="en-US" dirty="0"/>
              <a:t>Domain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969541"/>
              </p:ext>
            </p:extLst>
          </p:nvPr>
        </p:nvGraphicFramePr>
        <p:xfrm>
          <a:off x="3132668" y="2192654"/>
          <a:ext cx="2882904" cy="292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363"/>
                <a:gridCol w="360363"/>
                <a:gridCol w="360363"/>
                <a:gridCol w="360363"/>
                <a:gridCol w="360363"/>
                <a:gridCol w="360363"/>
                <a:gridCol w="360363"/>
                <a:gridCol w="360363"/>
              </a:tblGrid>
              <a:tr h="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Diamond 9"/>
          <p:cNvSpPr/>
          <p:nvPr/>
        </p:nvSpPr>
        <p:spPr>
          <a:xfrm>
            <a:off x="4580444" y="2256840"/>
            <a:ext cx="310767" cy="242504"/>
          </a:xfrm>
          <a:prstGeom prst="diamond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/>
          <p:cNvSpPr/>
          <p:nvPr/>
        </p:nvSpPr>
        <p:spPr>
          <a:xfrm>
            <a:off x="5570565" y="5302670"/>
            <a:ext cx="310767" cy="242504"/>
          </a:xfrm>
          <a:prstGeom prst="diamond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42576" y="1829542"/>
            <a:ext cx="111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Winthrop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3852" y="5360508"/>
            <a:ext cx="111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Twisp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4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896" y="42807"/>
            <a:ext cx="5882078" cy="674384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9351" y="155329"/>
            <a:ext cx="2825613" cy="3414794"/>
          </a:xfrm>
        </p:spPr>
        <p:txBody>
          <a:bodyPr>
            <a:noAutofit/>
          </a:bodyPr>
          <a:lstStyle/>
          <a:p>
            <a:r>
              <a:rPr lang="en-US" sz="2100" dirty="0" smtClean="0"/>
              <a:t>Air Resource Advisors</a:t>
            </a:r>
          </a:p>
          <a:p>
            <a:r>
              <a:rPr lang="en-US" sz="2100" dirty="0" smtClean="0"/>
              <a:t>Deployed to Incident Management Teams &amp; Geographic Area Commands</a:t>
            </a:r>
          </a:p>
          <a:p>
            <a:r>
              <a:rPr lang="en-US" sz="2100" dirty="0" smtClean="0"/>
              <a:t>Modeling, Monitoring, Messaging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610806" y="3995700"/>
            <a:ext cx="3471988" cy="2078897"/>
          </a:xfrm>
        </p:spPr>
        <p:txBody>
          <a:bodyPr>
            <a:noAutofit/>
          </a:bodyPr>
          <a:lstStyle/>
          <a:p>
            <a:r>
              <a:rPr lang="en-US" sz="2100" dirty="0" smtClean="0"/>
              <a:t>Smoke </a:t>
            </a:r>
            <a:r>
              <a:rPr lang="en-US" sz="2100" dirty="0"/>
              <a:t>Monitoring </a:t>
            </a:r>
            <a:r>
              <a:rPr lang="en-US" sz="2100" dirty="0" smtClean="0"/>
              <a:t>Cache: </a:t>
            </a:r>
            <a:r>
              <a:rPr lang="en-US" sz="2100" dirty="0"/>
              <a:t>20 E-</a:t>
            </a:r>
            <a:r>
              <a:rPr lang="en-US" sz="2100" dirty="0" smtClean="0"/>
              <a:t>Samplers</a:t>
            </a:r>
            <a:br>
              <a:rPr lang="en-US" sz="2100" dirty="0" smtClean="0"/>
            </a:br>
            <a:r>
              <a:rPr lang="en-US" sz="2100" dirty="0" smtClean="0"/>
              <a:t>6 EBAMS</a:t>
            </a:r>
            <a:br>
              <a:rPr lang="en-US" sz="2100" dirty="0" smtClean="0"/>
            </a:br>
            <a:r>
              <a:rPr lang="en-US" sz="2100" dirty="0" smtClean="0"/>
              <a:t>Carbon Monoxide</a:t>
            </a:r>
            <a:endParaRPr lang="en-US" sz="2100" dirty="0"/>
          </a:p>
          <a:p>
            <a:r>
              <a:rPr lang="en-US" sz="2100" dirty="0"/>
              <a:t>Trainings: </a:t>
            </a:r>
            <a:r>
              <a:rPr lang="en-US" sz="2100" dirty="0" smtClean="0"/>
              <a:t>2013 – 2017</a:t>
            </a:r>
            <a:endParaRPr lang="en-US" sz="210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52830" y="1283532"/>
            <a:ext cx="5204661" cy="70761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http://www.wildlandfiresmoke.net/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50007" y="5818740"/>
            <a:ext cx="3536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/>
              <a:t>Pete </a:t>
            </a:r>
            <a:r>
              <a:rPr lang="en-US" sz="2200" b="1" i="1" dirty="0" err="1" smtClean="0"/>
              <a:t>Lahm</a:t>
            </a:r>
            <a:r>
              <a:rPr lang="en-US" sz="2200" b="1" i="1" dirty="0" smtClean="0"/>
              <a:t>, USFS WO, Coordinator</a:t>
            </a:r>
            <a:endParaRPr lang="en-US" sz="2200" b="1" i="1" dirty="0"/>
          </a:p>
        </p:txBody>
      </p:sp>
    </p:spTree>
    <p:extLst>
      <p:ext uri="{BB962C8B-B14F-4D97-AF65-F5344CB8AC3E}">
        <p14:creationId xmlns:p14="http://schemas.microsoft.com/office/powerpoint/2010/main" val="941398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677" y="-10743"/>
            <a:ext cx="5171907" cy="1537515"/>
          </a:xfrm>
        </p:spPr>
        <p:txBody>
          <a:bodyPr/>
          <a:lstStyle/>
          <a:p>
            <a:r>
              <a:rPr lang="en-US" dirty="0" smtClean="0"/>
              <a:t>Air Resource Advisors</a:t>
            </a:r>
            <a:endParaRPr lang="en-US" dirty="0"/>
          </a:p>
        </p:txBody>
      </p:sp>
      <p:pic>
        <p:nvPicPr>
          <p:cNvPr id="8194" name="Picture 2" descr="C:\Users\jlpeterson\Documents\Wildfire Smoke Incidents\WA 2015\Perimeters 8_28_2015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95" y="1424060"/>
            <a:ext cx="9128814" cy="477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412235"/>
            <a:ext cx="2895600" cy="2171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107" y="160338"/>
            <a:ext cx="3352800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77" y="1299515"/>
            <a:ext cx="4124254" cy="2750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949" y="2372242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5272" y="3891420"/>
            <a:ext cx="4250341" cy="288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97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Smoke Outlooks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274638"/>
            <a:ext cx="1787334" cy="64690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900" dirty="0" smtClean="0"/>
              <a:t>Smoke outlook for next 2 days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900" dirty="0" smtClean="0"/>
              <a:t>1-2 pages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900" dirty="0" smtClean="0"/>
              <a:t>Aimed for public dissemination/posting:</a:t>
            </a:r>
          </a:p>
          <a:p>
            <a:r>
              <a:rPr lang="en-US" sz="1900" dirty="0" err="1" smtClean="0"/>
              <a:t>Smokeblogs</a:t>
            </a:r>
            <a:endParaRPr lang="en-US" sz="1900" dirty="0" smtClean="0"/>
          </a:p>
          <a:p>
            <a:r>
              <a:rPr lang="en-US" sz="1900" dirty="0" smtClean="0"/>
              <a:t>Public Meetings</a:t>
            </a:r>
          </a:p>
          <a:p>
            <a:r>
              <a:rPr lang="en-US" sz="1900" dirty="0" smtClean="0"/>
              <a:t>Public bulletin boards</a:t>
            </a:r>
          </a:p>
          <a:p>
            <a:r>
              <a:rPr lang="en-US" sz="1900" dirty="0" smtClean="0"/>
              <a:t>AQ/Health agencies email lists &amp; daily coordination calls</a:t>
            </a:r>
          </a:p>
          <a:p>
            <a:pPr marL="0" indent="0">
              <a:buNone/>
            </a:pPr>
            <a:endParaRPr lang="en-US" sz="1900" dirty="0"/>
          </a:p>
          <a:p>
            <a:pPr lvl="1"/>
            <a:endParaRPr lang="en-US" sz="19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734" y="0"/>
            <a:ext cx="7204266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1754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5"/>
          <p:cNvGrpSpPr>
            <a:grpSpLocks/>
          </p:cNvGrpSpPr>
          <p:nvPr/>
        </p:nvGrpSpPr>
        <p:grpSpPr bwMode="auto">
          <a:xfrm>
            <a:off x="507695" y="1192617"/>
            <a:ext cx="1371600" cy="673100"/>
            <a:chOff x="0" y="0"/>
            <a:chExt cx="757" cy="424"/>
          </a:xfrm>
        </p:grpSpPr>
        <p:sp>
          <p:nvSpPr>
            <p:cNvPr id="30750" name="Rectangle 6"/>
            <p:cNvSpPr>
              <a:spLocks/>
            </p:cNvSpPr>
            <p:nvPr/>
          </p:nvSpPr>
          <p:spPr bwMode="auto">
            <a:xfrm>
              <a:off x="76" y="0"/>
              <a:ext cx="604" cy="42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51" name="Rectangle 7"/>
            <p:cNvSpPr>
              <a:spLocks/>
            </p:cNvSpPr>
            <p:nvPr/>
          </p:nvSpPr>
          <p:spPr bwMode="auto">
            <a:xfrm>
              <a:off x="0" y="5"/>
              <a:ext cx="757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 dirty="0">
                  <a:cs typeface="Arial" charset="0"/>
                  <a:sym typeface="Arial" charset="0"/>
                </a:rPr>
                <a:t>Fire</a:t>
              </a:r>
              <a:br>
                <a:rPr lang="en-US" dirty="0">
                  <a:cs typeface="Arial" charset="0"/>
                  <a:sym typeface="Arial" charset="0"/>
                </a:rPr>
              </a:br>
              <a:r>
                <a:rPr lang="en-US" dirty="0">
                  <a:cs typeface="Arial" charset="0"/>
                  <a:sym typeface="Arial" charset="0"/>
                </a:rPr>
                <a:t>Info</a:t>
              </a:r>
            </a:p>
          </p:txBody>
        </p:sp>
      </p:grpSp>
      <p:grpSp>
        <p:nvGrpSpPr>
          <p:cNvPr id="30722" name="Group 8"/>
          <p:cNvGrpSpPr>
            <a:grpSpLocks/>
          </p:cNvGrpSpPr>
          <p:nvPr/>
        </p:nvGrpSpPr>
        <p:grpSpPr bwMode="auto">
          <a:xfrm>
            <a:off x="1942584" y="2046288"/>
            <a:ext cx="1066800" cy="674687"/>
            <a:chOff x="0" y="0"/>
            <a:chExt cx="603" cy="424"/>
          </a:xfrm>
        </p:grpSpPr>
        <p:sp>
          <p:nvSpPr>
            <p:cNvPr id="30748" name="Rectangle 9"/>
            <p:cNvSpPr>
              <a:spLocks/>
            </p:cNvSpPr>
            <p:nvPr/>
          </p:nvSpPr>
          <p:spPr bwMode="auto">
            <a:xfrm>
              <a:off x="0" y="0"/>
              <a:ext cx="603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9" name="Rectangle 10"/>
            <p:cNvSpPr>
              <a:spLocks/>
            </p:cNvSpPr>
            <p:nvPr/>
          </p:nvSpPr>
          <p:spPr bwMode="auto">
            <a:xfrm>
              <a:off x="120" y="94"/>
              <a:ext cx="363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Fuels</a:t>
              </a:r>
            </a:p>
          </p:txBody>
        </p:sp>
      </p:grpSp>
      <p:grpSp>
        <p:nvGrpSpPr>
          <p:cNvPr id="30723" name="Group 11"/>
          <p:cNvGrpSpPr>
            <a:grpSpLocks/>
          </p:cNvGrpSpPr>
          <p:nvPr/>
        </p:nvGrpSpPr>
        <p:grpSpPr bwMode="auto">
          <a:xfrm>
            <a:off x="3009384" y="2590800"/>
            <a:ext cx="1676400" cy="938213"/>
            <a:chOff x="0" y="0"/>
            <a:chExt cx="603" cy="590"/>
          </a:xfrm>
        </p:grpSpPr>
        <p:sp>
          <p:nvSpPr>
            <p:cNvPr id="30746" name="Rectangle 12"/>
            <p:cNvSpPr>
              <a:spLocks/>
            </p:cNvSpPr>
            <p:nvPr/>
          </p:nvSpPr>
          <p:spPr bwMode="auto">
            <a:xfrm>
              <a:off x="0" y="82"/>
              <a:ext cx="603" cy="425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7" name="Rectangle 13"/>
            <p:cNvSpPr>
              <a:spLocks/>
            </p:cNvSpPr>
            <p:nvPr/>
          </p:nvSpPr>
          <p:spPr bwMode="auto">
            <a:xfrm>
              <a:off x="40" y="0"/>
              <a:ext cx="523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Total Consumption</a:t>
              </a:r>
            </a:p>
          </p:txBody>
        </p:sp>
      </p:grpSp>
      <p:grpSp>
        <p:nvGrpSpPr>
          <p:cNvPr id="30724" name="Group 14"/>
          <p:cNvGrpSpPr>
            <a:grpSpLocks/>
          </p:cNvGrpSpPr>
          <p:nvPr/>
        </p:nvGrpSpPr>
        <p:grpSpPr bwMode="auto">
          <a:xfrm>
            <a:off x="4304784" y="3397250"/>
            <a:ext cx="1185862" cy="674688"/>
            <a:chOff x="0" y="0"/>
            <a:chExt cx="689" cy="424"/>
          </a:xfrm>
        </p:grpSpPr>
        <p:sp>
          <p:nvSpPr>
            <p:cNvPr id="30744" name="Rectangle 15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5" name="Rectangle 16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Time</a:t>
              </a:r>
              <a:br>
                <a:rPr lang="en-US">
                  <a:cs typeface="Arial" charset="0"/>
                  <a:sym typeface="Arial" charset="0"/>
                </a:rPr>
              </a:br>
              <a:r>
                <a:rPr lang="en-US">
                  <a:cs typeface="Arial" charset="0"/>
                  <a:sym typeface="Arial" charset="0"/>
                </a:rPr>
                <a:t>Rate</a:t>
              </a:r>
            </a:p>
          </p:txBody>
        </p:sp>
      </p:grpSp>
      <p:grpSp>
        <p:nvGrpSpPr>
          <p:cNvPr id="30725" name="Group 18"/>
          <p:cNvGrpSpPr>
            <a:grpSpLocks/>
          </p:cNvGrpSpPr>
          <p:nvPr/>
        </p:nvGrpSpPr>
        <p:grpSpPr bwMode="auto">
          <a:xfrm>
            <a:off x="5350946" y="4071938"/>
            <a:ext cx="1316038" cy="674687"/>
            <a:chOff x="0" y="0"/>
            <a:chExt cx="689" cy="424"/>
          </a:xfrm>
        </p:grpSpPr>
        <p:sp>
          <p:nvSpPr>
            <p:cNvPr id="30742" name="Rectangle 19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3" name="Rectangle 20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Emissions</a:t>
              </a:r>
            </a:p>
          </p:txBody>
        </p:sp>
      </p:grpSp>
      <p:grpSp>
        <p:nvGrpSpPr>
          <p:cNvPr id="30726" name="Group 21"/>
          <p:cNvGrpSpPr>
            <a:grpSpLocks/>
          </p:cNvGrpSpPr>
          <p:nvPr/>
        </p:nvGrpSpPr>
        <p:grpSpPr bwMode="auto">
          <a:xfrm>
            <a:off x="6248400" y="4746625"/>
            <a:ext cx="1316038" cy="674688"/>
            <a:chOff x="0" y="0"/>
            <a:chExt cx="689" cy="424"/>
          </a:xfrm>
        </p:grpSpPr>
        <p:sp>
          <p:nvSpPr>
            <p:cNvPr id="30740" name="Rectangle 22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1" name="Rectangle 23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Plume</a:t>
              </a:r>
              <a:br>
                <a:rPr lang="en-US">
                  <a:cs typeface="Arial" charset="0"/>
                  <a:sym typeface="Arial" charset="0"/>
                </a:rPr>
              </a:br>
              <a:r>
                <a:rPr lang="en-US">
                  <a:cs typeface="Arial" charset="0"/>
                  <a:sym typeface="Arial" charset="0"/>
                </a:rPr>
                <a:t>Rise</a:t>
              </a:r>
            </a:p>
          </p:txBody>
        </p:sp>
      </p:grpSp>
      <p:grpSp>
        <p:nvGrpSpPr>
          <p:cNvPr id="30727" name="Group 24"/>
          <p:cNvGrpSpPr>
            <a:grpSpLocks/>
          </p:cNvGrpSpPr>
          <p:nvPr/>
        </p:nvGrpSpPr>
        <p:grpSpPr bwMode="auto">
          <a:xfrm>
            <a:off x="7391400" y="5421313"/>
            <a:ext cx="1512888" cy="674687"/>
            <a:chOff x="0" y="0"/>
            <a:chExt cx="689" cy="424"/>
          </a:xfrm>
        </p:grpSpPr>
        <p:sp>
          <p:nvSpPr>
            <p:cNvPr id="30738" name="Rectangle 25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9" name="Rectangle 26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 dirty="0" smtClean="0">
                  <a:cs typeface="Arial" charset="0"/>
                  <a:sym typeface="Arial" charset="0"/>
                </a:rPr>
                <a:t>Smoke Modeling</a:t>
              </a:r>
              <a:endParaRPr lang="en-US" dirty="0">
                <a:cs typeface="Arial" charset="0"/>
                <a:sym typeface="Arial" charset="0"/>
              </a:endParaRPr>
            </a:p>
          </p:txBody>
        </p:sp>
      </p:grpSp>
      <p:sp>
        <p:nvSpPr>
          <p:cNvPr id="30728" name="Text Box 27"/>
          <p:cNvSpPr txBox="1">
            <a:spLocks noChangeArrowheads="1"/>
          </p:cNvSpPr>
          <p:nvPr/>
        </p:nvSpPr>
        <p:spPr bwMode="auto">
          <a:xfrm>
            <a:off x="25612" y="1824442"/>
            <a:ext cx="116788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SMARTFIRE2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NOAA HMS</a:t>
            </a:r>
          </a:p>
          <a:p>
            <a:r>
              <a:rPr lang="en-US" sz="1200" dirty="0" smtClean="0"/>
              <a:t>GEOMAC</a:t>
            </a:r>
            <a:endParaRPr lang="en-US" sz="1200" dirty="0"/>
          </a:p>
          <a:p>
            <a:r>
              <a:rPr lang="en-US" sz="1200" dirty="0" smtClean="0"/>
              <a:t>IRWIN</a:t>
            </a:r>
            <a:endParaRPr lang="en-US" sz="1200" dirty="0"/>
          </a:p>
          <a:p>
            <a:r>
              <a:rPr lang="en-US" sz="1200" dirty="0"/>
              <a:t>Rx Sys</a:t>
            </a:r>
          </a:p>
          <a:p>
            <a:r>
              <a:rPr lang="en-US" sz="1200" dirty="0"/>
              <a:t>Manual</a:t>
            </a:r>
          </a:p>
          <a:p>
            <a:r>
              <a:rPr lang="en-US" sz="1200" dirty="0"/>
              <a:t>Other</a:t>
            </a:r>
          </a:p>
        </p:txBody>
      </p:sp>
      <p:sp>
        <p:nvSpPr>
          <p:cNvPr id="30729" name="Text Box 28"/>
          <p:cNvSpPr txBox="1">
            <a:spLocks noChangeArrowheads="1"/>
          </p:cNvSpPr>
          <p:nvPr/>
        </p:nvSpPr>
        <p:spPr bwMode="auto">
          <a:xfrm>
            <a:off x="1423839" y="2689225"/>
            <a:ext cx="97542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FCCS</a:t>
            </a:r>
          </a:p>
          <a:p>
            <a:r>
              <a:rPr lang="en-US" sz="1200" dirty="0" smtClean="0"/>
              <a:t>FCCS-LF</a:t>
            </a:r>
            <a:endParaRPr lang="en-US" sz="1200" dirty="0"/>
          </a:p>
          <a:p>
            <a:r>
              <a:rPr lang="en-US" sz="1200" dirty="0"/>
              <a:t>NFDRS</a:t>
            </a:r>
          </a:p>
          <a:p>
            <a:r>
              <a:rPr lang="en-US" sz="1200" dirty="0" smtClean="0"/>
              <a:t>Hardy</a:t>
            </a:r>
          </a:p>
          <a:p>
            <a:r>
              <a:rPr lang="en-US" sz="1200" dirty="0" smtClean="0"/>
              <a:t>GVDS</a:t>
            </a:r>
            <a:br>
              <a:rPr lang="en-US" sz="1200" dirty="0" smtClean="0"/>
            </a:br>
            <a:r>
              <a:rPr lang="en-US" sz="1200" dirty="0" smtClean="0"/>
              <a:t>LANDFIRE</a:t>
            </a:r>
            <a:br>
              <a:rPr lang="en-US" sz="1200" dirty="0" smtClean="0"/>
            </a:br>
            <a:r>
              <a:rPr lang="en-US" sz="1200" dirty="0" smtClean="0"/>
              <a:t>Ag</a:t>
            </a:r>
          </a:p>
          <a:p>
            <a:r>
              <a:rPr lang="en-US" sz="1200" dirty="0" smtClean="0"/>
              <a:t>Other</a:t>
            </a:r>
            <a:endParaRPr lang="en-US" sz="1200" dirty="0"/>
          </a:p>
        </p:txBody>
      </p:sp>
      <p:sp>
        <p:nvSpPr>
          <p:cNvPr id="30730" name="Text Box 29"/>
          <p:cNvSpPr txBox="1">
            <a:spLocks noChangeArrowheads="1"/>
          </p:cNvSpPr>
          <p:nvPr/>
        </p:nvSpPr>
        <p:spPr bwMode="auto">
          <a:xfrm>
            <a:off x="2557265" y="3365500"/>
            <a:ext cx="97123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CONSUME</a:t>
            </a:r>
            <a:endParaRPr lang="en-US" sz="1200" dirty="0"/>
          </a:p>
          <a:p>
            <a:r>
              <a:rPr lang="en-US" sz="1200" dirty="0"/>
              <a:t>FOFEM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dirty="0"/>
              <a:t>FEPS</a:t>
            </a:r>
          </a:p>
          <a:p>
            <a:r>
              <a:rPr lang="en-US" sz="1200" dirty="0" smtClean="0"/>
              <a:t>FLAMBE</a:t>
            </a:r>
            <a:endParaRPr lang="en-US" sz="1200" dirty="0"/>
          </a:p>
          <a:p>
            <a:r>
              <a:rPr lang="en-US" sz="1200" dirty="0" smtClean="0"/>
              <a:t>FINN</a:t>
            </a:r>
            <a:endParaRPr lang="en-US" sz="1200" dirty="0"/>
          </a:p>
          <a:p>
            <a:r>
              <a:rPr lang="en-US" sz="1200" dirty="0"/>
              <a:t>Other</a:t>
            </a:r>
          </a:p>
          <a:p>
            <a:endParaRPr lang="en-US" sz="1200" dirty="0"/>
          </a:p>
        </p:txBody>
      </p:sp>
      <p:sp>
        <p:nvSpPr>
          <p:cNvPr id="30731" name="Text Box 30"/>
          <p:cNvSpPr txBox="1">
            <a:spLocks noChangeArrowheads="1"/>
          </p:cNvSpPr>
          <p:nvPr/>
        </p:nvSpPr>
        <p:spPr bwMode="auto">
          <a:xfrm>
            <a:off x="4038600" y="4038600"/>
            <a:ext cx="74025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/>
              <a:t>Rx / WF</a:t>
            </a:r>
          </a:p>
          <a:p>
            <a:r>
              <a:rPr lang="en-US" sz="1200" dirty="0"/>
              <a:t>FEPS</a:t>
            </a:r>
            <a:br>
              <a:rPr lang="en-US" sz="1200" dirty="0"/>
            </a:br>
            <a:r>
              <a:rPr lang="en-US" sz="1200" dirty="0"/>
              <a:t>FOFEM</a:t>
            </a:r>
          </a:p>
          <a:p>
            <a:r>
              <a:rPr lang="en-US" sz="1200" dirty="0"/>
              <a:t>EPM</a:t>
            </a:r>
            <a:br>
              <a:rPr lang="en-US" sz="1200" dirty="0"/>
            </a:br>
            <a:r>
              <a:rPr lang="en-US" sz="1200" dirty="0" smtClean="0"/>
              <a:t>WRAP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Other</a:t>
            </a:r>
          </a:p>
          <a:p>
            <a:endParaRPr lang="en-US" sz="1200" dirty="0"/>
          </a:p>
        </p:txBody>
      </p:sp>
      <p:sp>
        <p:nvSpPr>
          <p:cNvPr id="30732" name="Text Box 31"/>
          <p:cNvSpPr txBox="1">
            <a:spLocks noChangeArrowheads="1"/>
          </p:cNvSpPr>
          <p:nvPr/>
        </p:nvSpPr>
        <p:spPr bwMode="auto">
          <a:xfrm>
            <a:off x="5105400" y="4710113"/>
            <a:ext cx="83478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/>
              <a:t>FEPS</a:t>
            </a:r>
            <a:br>
              <a:rPr lang="en-US" sz="1200" dirty="0"/>
            </a:br>
            <a:r>
              <a:rPr lang="en-US" sz="1200" dirty="0" smtClean="0"/>
              <a:t>Literature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EPM</a:t>
            </a:r>
            <a:br>
              <a:rPr lang="en-US" sz="1200" dirty="0"/>
            </a:br>
            <a:r>
              <a:rPr lang="en-US" sz="1200" dirty="0"/>
              <a:t>FOFEM</a:t>
            </a:r>
          </a:p>
          <a:p>
            <a:r>
              <a:rPr lang="en-US" sz="1200" dirty="0"/>
              <a:t>FLAMBE</a:t>
            </a:r>
          </a:p>
          <a:p>
            <a:r>
              <a:rPr lang="en-US" sz="1200" dirty="0"/>
              <a:t>FINN</a:t>
            </a:r>
            <a:br>
              <a:rPr lang="en-US" sz="1200" dirty="0"/>
            </a:br>
            <a:r>
              <a:rPr lang="en-US" sz="1200" dirty="0"/>
              <a:t>Other</a:t>
            </a:r>
          </a:p>
          <a:p>
            <a:endParaRPr lang="en-US" sz="1200" dirty="0"/>
          </a:p>
        </p:txBody>
      </p:sp>
      <p:sp>
        <p:nvSpPr>
          <p:cNvPr id="30733" name="Text Box 32"/>
          <p:cNvSpPr txBox="1">
            <a:spLocks noChangeArrowheads="1"/>
          </p:cNvSpPr>
          <p:nvPr/>
        </p:nvSpPr>
        <p:spPr bwMode="auto">
          <a:xfrm>
            <a:off x="6248400" y="5410200"/>
            <a:ext cx="62085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Briggs</a:t>
            </a:r>
          </a:p>
          <a:p>
            <a:r>
              <a:rPr lang="en-US" sz="1200" dirty="0" smtClean="0"/>
              <a:t>FRP</a:t>
            </a:r>
          </a:p>
          <a:p>
            <a:r>
              <a:rPr lang="en-US" sz="1200" dirty="0" smtClean="0"/>
              <a:t>Other</a:t>
            </a:r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30734" name="Text Box 33"/>
          <p:cNvSpPr txBox="1">
            <a:spLocks noChangeArrowheads="1"/>
          </p:cNvSpPr>
          <p:nvPr/>
        </p:nvSpPr>
        <p:spPr bwMode="auto">
          <a:xfrm>
            <a:off x="7435850" y="6064250"/>
            <a:ext cx="1708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HYSPLIT, </a:t>
            </a:r>
          </a:p>
          <a:p>
            <a:r>
              <a:rPr lang="en-US" sz="1200" dirty="0" smtClean="0"/>
              <a:t>CMAQ, VSMOKE</a:t>
            </a:r>
            <a:endParaRPr lang="en-US" sz="1200" dirty="0"/>
          </a:p>
          <a:p>
            <a:r>
              <a:rPr lang="en-US" sz="1200" dirty="0" smtClean="0"/>
              <a:t>GEM-MACH</a:t>
            </a:r>
            <a:endParaRPr lang="en-US" sz="1200" dirty="0"/>
          </a:p>
        </p:txBody>
      </p:sp>
      <p:sp>
        <p:nvSpPr>
          <p:cNvPr id="30735" name="Title 35"/>
          <p:cNvSpPr>
            <a:spLocks noGrp="1"/>
          </p:cNvSpPr>
          <p:nvPr>
            <p:ph type="title"/>
          </p:nvPr>
        </p:nvSpPr>
        <p:spPr>
          <a:xfrm>
            <a:off x="0" y="17796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Arial" charset="0"/>
                <a:ea typeface="ＭＳ Ｐゴシック" charset="0"/>
              </a:rPr>
              <a:t>BlueSky</a:t>
            </a:r>
            <a:r>
              <a:rPr lang="en-US" sz="3200" dirty="0" smtClean="0">
                <a:latin typeface="Arial" charset="0"/>
                <a:ea typeface="ＭＳ Ｐゴシック" charset="0"/>
              </a:rPr>
              <a:t> Smoke Modeling Framework</a:t>
            </a:r>
            <a:br>
              <a:rPr lang="en-US" sz="3200" dirty="0" smtClean="0">
                <a:latin typeface="Arial" charset="0"/>
                <a:ea typeface="ＭＳ Ｐゴシック" charset="0"/>
              </a:rPr>
            </a:br>
            <a:r>
              <a:rPr lang="en-US" sz="3200" i="1" dirty="0" smtClean="0">
                <a:latin typeface="Arial" charset="0"/>
                <a:ea typeface="ＭＳ Ｐゴシック" charset="0"/>
              </a:rPr>
              <a:t>Components to Calculating Fire Emissions </a:t>
            </a:r>
            <a:endParaRPr lang="en-US" sz="3200" i="1" dirty="0">
              <a:latin typeface="Arial" charset="0"/>
              <a:ea typeface="ＭＳ Ｐゴシック" charset="0"/>
            </a:endParaRPr>
          </a:p>
        </p:txBody>
      </p:sp>
      <p:grpSp>
        <p:nvGrpSpPr>
          <p:cNvPr id="33" name="Group 8"/>
          <p:cNvGrpSpPr>
            <a:grpSpLocks/>
          </p:cNvGrpSpPr>
          <p:nvPr/>
        </p:nvGrpSpPr>
        <p:grpSpPr bwMode="auto">
          <a:xfrm>
            <a:off x="6681226" y="1396408"/>
            <a:ext cx="2223062" cy="674687"/>
            <a:chOff x="0" y="0"/>
            <a:chExt cx="603" cy="424"/>
          </a:xfrm>
        </p:grpSpPr>
        <p:sp>
          <p:nvSpPr>
            <p:cNvPr id="34" name="Rectangle 9"/>
            <p:cNvSpPr>
              <a:spLocks/>
            </p:cNvSpPr>
            <p:nvPr/>
          </p:nvSpPr>
          <p:spPr bwMode="auto">
            <a:xfrm>
              <a:off x="0" y="0"/>
              <a:ext cx="603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Rectangle 10"/>
            <p:cNvSpPr>
              <a:spLocks/>
            </p:cNvSpPr>
            <p:nvPr/>
          </p:nvSpPr>
          <p:spPr bwMode="auto">
            <a:xfrm>
              <a:off x="120" y="94"/>
              <a:ext cx="363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 dirty="0" smtClean="0">
                  <a:cs typeface="Arial" charset="0"/>
                  <a:sym typeface="Arial" charset="0"/>
                </a:rPr>
                <a:t>Meteorology</a:t>
              </a:r>
              <a:endParaRPr lang="en-US" dirty="0">
                <a:cs typeface="Arial" charset="0"/>
                <a:sym typeface="Arial" charset="0"/>
              </a:endParaRPr>
            </a:p>
          </p:txBody>
        </p:sp>
      </p:grp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6362275" y="2039345"/>
            <a:ext cx="10060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WRF</a:t>
            </a:r>
          </a:p>
          <a:p>
            <a:r>
              <a:rPr lang="en-US" sz="1200" dirty="0" smtClean="0"/>
              <a:t>MM5</a:t>
            </a:r>
          </a:p>
          <a:p>
            <a:r>
              <a:rPr lang="en-US" sz="1200" dirty="0" smtClean="0"/>
              <a:t>NARR</a:t>
            </a:r>
          </a:p>
          <a:p>
            <a:r>
              <a:rPr lang="en-US" sz="1200" dirty="0" smtClean="0"/>
              <a:t>Station data</a:t>
            </a:r>
          </a:p>
        </p:txBody>
      </p:sp>
      <p:sp>
        <p:nvSpPr>
          <p:cNvPr id="7" name="Freeform 6"/>
          <p:cNvSpPr/>
          <p:nvPr/>
        </p:nvSpPr>
        <p:spPr>
          <a:xfrm>
            <a:off x="4764887" y="1892300"/>
            <a:ext cx="3172613" cy="2806700"/>
          </a:xfrm>
          <a:custGeom>
            <a:avLst/>
            <a:gdLst>
              <a:gd name="connsiteX0" fmla="*/ 1407313 w 3172613"/>
              <a:gd name="connsiteY0" fmla="*/ 0 h 2806700"/>
              <a:gd name="connsiteX1" fmla="*/ 61113 w 3172613"/>
              <a:gd name="connsiteY1" fmla="*/ 571500 h 2806700"/>
              <a:gd name="connsiteX2" fmla="*/ 3172613 w 3172613"/>
              <a:gd name="connsiteY2" fmla="*/ 2806700 h 2806700"/>
              <a:gd name="connsiteX3" fmla="*/ 3172613 w 3172613"/>
              <a:gd name="connsiteY3" fmla="*/ 2806700 h 280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2613" h="2806700">
                <a:moveTo>
                  <a:pt x="1407313" y="0"/>
                </a:moveTo>
                <a:cubicBezTo>
                  <a:pt x="587104" y="51858"/>
                  <a:pt x="-233104" y="103717"/>
                  <a:pt x="61113" y="571500"/>
                </a:cubicBezTo>
                <a:cubicBezTo>
                  <a:pt x="355330" y="1039283"/>
                  <a:pt x="3172613" y="2806700"/>
                  <a:pt x="3172613" y="2806700"/>
                </a:cubicBezTo>
                <a:lnTo>
                  <a:pt x="3172613" y="2806700"/>
                </a:lnTo>
              </a:path>
            </a:pathLst>
          </a:cu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1398820" y="1545985"/>
            <a:ext cx="623589" cy="412821"/>
          </a:xfrm>
          <a:custGeom>
            <a:avLst/>
            <a:gdLst>
              <a:gd name="connsiteX0" fmla="*/ 1407313 w 3172613"/>
              <a:gd name="connsiteY0" fmla="*/ 0 h 2806700"/>
              <a:gd name="connsiteX1" fmla="*/ 61113 w 3172613"/>
              <a:gd name="connsiteY1" fmla="*/ 571500 h 2806700"/>
              <a:gd name="connsiteX2" fmla="*/ 3172613 w 3172613"/>
              <a:gd name="connsiteY2" fmla="*/ 2806700 h 2806700"/>
              <a:gd name="connsiteX3" fmla="*/ 3172613 w 3172613"/>
              <a:gd name="connsiteY3" fmla="*/ 2806700 h 280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2613" h="2806700">
                <a:moveTo>
                  <a:pt x="1407313" y="0"/>
                </a:moveTo>
                <a:cubicBezTo>
                  <a:pt x="587104" y="51858"/>
                  <a:pt x="-233104" y="103717"/>
                  <a:pt x="61113" y="571500"/>
                </a:cubicBezTo>
                <a:cubicBezTo>
                  <a:pt x="355330" y="1039283"/>
                  <a:pt x="3172613" y="2806700"/>
                  <a:pt x="3172613" y="2806700"/>
                </a:cubicBezTo>
                <a:lnTo>
                  <a:pt x="3172613" y="2806700"/>
                </a:lnTo>
              </a:path>
            </a:pathLst>
          </a:cu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Smoke Blogs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4937049"/>
            <a:ext cx="8229600" cy="160291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hlinkClick r:id="rId3"/>
              </a:rPr>
              <a:t>http://wasmoke.blogspot.com/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http://oregonsmoke.blogspot.com/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http://californiasmokeinfo.blogspot.com/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http://idsmoke.blogspot.com/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76985"/>
            <a:ext cx="9144000" cy="35019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78828" y="6355298"/>
            <a:ext cx="2383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Figure: Janice Peterson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20918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91918"/>
            <a:ext cx="7409884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BlueSky</a:t>
            </a:r>
            <a:r>
              <a:rPr lang="en-US" dirty="0"/>
              <a:t> Playground</a:t>
            </a:r>
            <a:br>
              <a:rPr lang="en-US" dirty="0"/>
            </a:br>
            <a:r>
              <a:rPr lang="en-US" dirty="0"/>
              <a:t>Do your own Smoke Modeling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26" y="1351555"/>
            <a:ext cx="8065474" cy="54516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697529" y="173592"/>
            <a:ext cx="2339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https://tools.airfire.org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02807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198022"/>
            <a:ext cx="4038600" cy="35864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HYSPLIT Trajectories</a:t>
            </a:r>
          </a:p>
          <a:p>
            <a:r>
              <a:rPr lang="en-US" dirty="0" smtClean="0"/>
              <a:t>Parcel </a:t>
            </a:r>
            <a:r>
              <a:rPr lang="en-US" dirty="0" smtClean="0"/>
              <a:t>of Air Travels in the Wind Field</a:t>
            </a:r>
          </a:p>
          <a:p>
            <a:r>
              <a:rPr lang="en-US" dirty="0" smtClean="0"/>
              <a:t>Same Trajectory for a 50 acre burn as a 500 acre burn</a:t>
            </a:r>
          </a:p>
          <a:p>
            <a:r>
              <a:rPr lang="en-US" dirty="0" smtClean="0"/>
              <a:t>Simulate Effect of Plume </a:t>
            </a:r>
            <a:r>
              <a:rPr lang="en-US" dirty="0" smtClean="0"/>
              <a:t>Rise</a:t>
            </a:r>
          </a:p>
          <a:p>
            <a:r>
              <a:rPr lang="en-US" dirty="0" smtClean="0"/>
              <a:t>Spot Weather Forecasts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3386376"/>
            <a:ext cx="4038600" cy="27397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://ready.arl.noaa.gov/HYSPLIT.php</a:t>
            </a:r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22"/>
            <a:ext cx="9144000" cy="311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98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865" y="274637"/>
            <a:ext cx="3022033" cy="3817233"/>
          </a:xfrm>
        </p:spPr>
        <p:txBody>
          <a:bodyPr/>
          <a:lstStyle/>
          <a:p>
            <a:r>
              <a:rPr lang="en-US" dirty="0" smtClean="0"/>
              <a:t>HYSPLIT </a:t>
            </a:r>
            <a:r>
              <a:rPr lang="en-US" dirty="0" smtClean="0"/>
              <a:t>Trajectory Example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884" y="0"/>
            <a:ext cx="5523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132" y="254693"/>
            <a:ext cx="3147755" cy="5603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677" y="117679"/>
            <a:ext cx="5650695" cy="1123717"/>
          </a:xfrm>
        </p:spPr>
        <p:txBody>
          <a:bodyPr>
            <a:normAutofit/>
          </a:bodyPr>
          <a:lstStyle/>
          <a:p>
            <a:r>
              <a:rPr lang="en-US" b="1" dirty="0" smtClean="0"/>
              <a:t>Thank you!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896"/>
            <a:ext cx="5465172" cy="51181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US Forest Service, F&amp;AM, FERA</a:t>
            </a:r>
          </a:p>
          <a:p>
            <a:r>
              <a:rPr lang="en-US" dirty="0" smtClean="0"/>
              <a:t>National Park Service</a:t>
            </a:r>
          </a:p>
          <a:p>
            <a:r>
              <a:rPr lang="en-US" dirty="0"/>
              <a:t>National Weather Service</a:t>
            </a:r>
          </a:p>
          <a:p>
            <a:r>
              <a:rPr lang="en-US" dirty="0" smtClean="0"/>
              <a:t>Environmental Protection Agency</a:t>
            </a:r>
          </a:p>
          <a:p>
            <a:r>
              <a:rPr lang="en-US" dirty="0" smtClean="0"/>
              <a:t>Environment and Climate Change Canada</a:t>
            </a:r>
          </a:p>
          <a:p>
            <a:r>
              <a:rPr lang="en-US" dirty="0" smtClean="0"/>
              <a:t>Joint Fire Science Program</a:t>
            </a:r>
          </a:p>
          <a:p>
            <a:r>
              <a:rPr lang="en-US" dirty="0" smtClean="0"/>
              <a:t>NASA</a:t>
            </a:r>
          </a:p>
          <a:p>
            <a:r>
              <a:rPr lang="en-US" dirty="0" smtClean="0"/>
              <a:t>University of Washington</a:t>
            </a:r>
          </a:p>
          <a:p>
            <a:r>
              <a:rPr lang="en-US" dirty="0" smtClean="0"/>
              <a:t>Desert Research Institute</a:t>
            </a:r>
          </a:p>
          <a:p>
            <a:r>
              <a:rPr lang="en-US" dirty="0" smtClean="0"/>
              <a:t>University of Arizona</a:t>
            </a:r>
          </a:p>
          <a:p>
            <a:r>
              <a:rPr lang="en-US" i="1" dirty="0" smtClean="0"/>
              <a:t>many others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http://www.getbluesky.org/images/logo_nas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9196" y="6201071"/>
            <a:ext cx="8382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www.getbluesky.org/images/logo_epa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2296" y="6226471"/>
            <a:ext cx="5334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www.getbluesky.org/images/USFS_logo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0146" y="6201071"/>
            <a:ext cx="5699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ttp://www.getbluesky.org/images/DOI_logo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6823" y="6161384"/>
            <a:ext cx="6096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ttp://www.getbluesky.org/images/natfireplan_logo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6297" y="6201071"/>
            <a:ext cx="87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jfsp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990" y="6228700"/>
            <a:ext cx="573406" cy="570858"/>
          </a:xfrm>
          <a:prstGeom prst="rect">
            <a:avLst/>
          </a:prstGeom>
        </p:spPr>
      </p:pic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6566055" y="281072"/>
            <a:ext cx="2310368" cy="110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i="1" dirty="0" smtClean="0">
                <a:solidFill>
                  <a:schemeClr val="bg1"/>
                </a:solidFill>
                <a:effectLst/>
              </a:rPr>
              <a:t>Susan O’Neill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i="1" dirty="0" err="1" smtClean="0">
                <a:solidFill>
                  <a:schemeClr val="bg1"/>
                </a:solidFill>
                <a:effectLst/>
              </a:rPr>
              <a:t>smoneill@fs.fed.us</a:t>
            </a:r>
            <a:r>
              <a:rPr lang="en-US" sz="2000" i="1" dirty="0" smtClean="0">
                <a:solidFill>
                  <a:schemeClr val="bg1"/>
                </a:solidFill>
                <a:effectLst/>
              </a:rPr>
              <a:t> </a:t>
            </a:r>
            <a:endParaRPr lang="en-US" sz="2000" i="1" dirty="0">
              <a:solidFill>
                <a:schemeClr val="bg1"/>
              </a:solidFill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i="1" dirty="0" smtClean="0">
                <a:solidFill>
                  <a:schemeClr val="bg1"/>
                </a:solidFill>
                <a:effectLst/>
              </a:rPr>
              <a:t>206-732-7851</a:t>
            </a:r>
          </a:p>
        </p:txBody>
      </p:sp>
    </p:spTree>
    <p:extLst>
      <p:ext uri="{BB962C8B-B14F-4D97-AF65-F5344CB8AC3E}">
        <p14:creationId xmlns:p14="http://schemas.microsoft.com/office/powerpoint/2010/main" val="1184482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5"/>
          <p:cNvGrpSpPr>
            <a:grpSpLocks/>
          </p:cNvGrpSpPr>
          <p:nvPr/>
        </p:nvGrpSpPr>
        <p:grpSpPr bwMode="auto">
          <a:xfrm>
            <a:off x="507695" y="1192617"/>
            <a:ext cx="1371600" cy="673100"/>
            <a:chOff x="0" y="0"/>
            <a:chExt cx="757" cy="424"/>
          </a:xfrm>
        </p:grpSpPr>
        <p:sp>
          <p:nvSpPr>
            <p:cNvPr id="30750" name="Rectangle 6"/>
            <p:cNvSpPr>
              <a:spLocks/>
            </p:cNvSpPr>
            <p:nvPr/>
          </p:nvSpPr>
          <p:spPr bwMode="auto">
            <a:xfrm>
              <a:off x="76" y="0"/>
              <a:ext cx="604" cy="42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51" name="Rectangle 7"/>
            <p:cNvSpPr>
              <a:spLocks/>
            </p:cNvSpPr>
            <p:nvPr/>
          </p:nvSpPr>
          <p:spPr bwMode="auto">
            <a:xfrm>
              <a:off x="0" y="5"/>
              <a:ext cx="757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 dirty="0">
                  <a:cs typeface="Arial" charset="0"/>
                  <a:sym typeface="Arial" charset="0"/>
                </a:rPr>
                <a:t>Fire</a:t>
              </a:r>
              <a:br>
                <a:rPr lang="en-US" dirty="0">
                  <a:cs typeface="Arial" charset="0"/>
                  <a:sym typeface="Arial" charset="0"/>
                </a:rPr>
              </a:br>
              <a:r>
                <a:rPr lang="en-US" dirty="0">
                  <a:cs typeface="Arial" charset="0"/>
                  <a:sym typeface="Arial" charset="0"/>
                </a:rPr>
                <a:t>Info</a:t>
              </a:r>
            </a:p>
          </p:txBody>
        </p:sp>
      </p:grpSp>
      <p:grpSp>
        <p:nvGrpSpPr>
          <p:cNvPr id="30722" name="Group 8"/>
          <p:cNvGrpSpPr>
            <a:grpSpLocks/>
          </p:cNvGrpSpPr>
          <p:nvPr/>
        </p:nvGrpSpPr>
        <p:grpSpPr bwMode="auto">
          <a:xfrm>
            <a:off x="1942584" y="2046288"/>
            <a:ext cx="1066800" cy="674687"/>
            <a:chOff x="0" y="0"/>
            <a:chExt cx="603" cy="424"/>
          </a:xfrm>
        </p:grpSpPr>
        <p:sp>
          <p:nvSpPr>
            <p:cNvPr id="30748" name="Rectangle 9"/>
            <p:cNvSpPr>
              <a:spLocks/>
            </p:cNvSpPr>
            <p:nvPr/>
          </p:nvSpPr>
          <p:spPr bwMode="auto">
            <a:xfrm>
              <a:off x="0" y="0"/>
              <a:ext cx="603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9" name="Rectangle 10"/>
            <p:cNvSpPr>
              <a:spLocks/>
            </p:cNvSpPr>
            <p:nvPr/>
          </p:nvSpPr>
          <p:spPr bwMode="auto">
            <a:xfrm>
              <a:off x="120" y="94"/>
              <a:ext cx="363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Fuels</a:t>
              </a:r>
            </a:p>
          </p:txBody>
        </p:sp>
      </p:grpSp>
      <p:grpSp>
        <p:nvGrpSpPr>
          <p:cNvPr id="30723" name="Group 11"/>
          <p:cNvGrpSpPr>
            <a:grpSpLocks/>
          </p:cNvGrpSpPr>
          <p:nvPr/>
        </p:nvGrpSpPr>
        <p:grpSpPr bwMode="auto">
          <a:xfrm>
            <a:off x="3009384" y="2590800"/>
            <a:ext cx="1676400" cy="938213"/>
            <a:chOff x="0" y="0"/>
            <a:chExt cx="603" cy="590"/>
          </a:xfrm>
        </p:grpSpPr>
        <p:sp>
          <p:nvSpPr>
            <p:cNvPr id="30746" name="Rectangle 12"/>
            <p:cNvSpPr>
              <a:spLocks/>
            </p:cNvSpPr>
            <p:nvPr/>
          </p:nvSpPr>
          <p:spPr bwMode="auto">
            <a:xfrm>
              <a:off x="0" y="82"/>
              <a:ext cx="603" cy="425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7" name="Rectangle 13"/>
            <p:cNvSpPr>
              <a:spLocks/>
            </p:cNvSpPr>
            <p:nvPr/>
          </p:nvSpPr>
          <p:spPr bwMode="auto">
            <a:xfrm>
              <a:off x="40" y="0"/>
              <a:ext cx="523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Total Consumption</a:t>
              </a:r>
            </a:p>
          </p:txBody>
        </p:sp>
      </p:grpSp>
      <p:grpSp>
        <p:nvGrpSpPr>
          <p:cNvPr id="30724" name="Group 14"/>
          <p:cNvGrpSpPr>
            <a:grpSpLocks/>
          </p:cNvGrpSpPr>
          <p:nvPr/>
        </p:nvGrpSpPr>
        <p:grpSpPr bwMode="auto">
          <a:xfrm>
            <a:off x="4304784" y="3397250"/>
            <a:ext cx="1185862" cy="674688"/>
            <a:chOff x="0" y="0"/>
            <a:chExt cx="689" cy="424"/>
          </a:xfrm>
        </p:grpSpPr>
        <p:sp>
          <p:nvSpPr>
            <p:cNvPr id="30744" name="Rectangle 15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5" name="Rectangle 16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 dirty="0">
                  <a:cs typeface="Arial" charset="0"/>
                  <a:sym typeface="Arial" charset="0"/>
                </a:rPr>
                <a:t>Time</a:t>
              </a:r>
              <a:br>
                <a:rPr lang="en-US" dirty="0">
                  <a:cs typeface="Arial" charset="0"/>
                  <a:sym typeface="Arial" charset="0"/>
                </a:rPr>
              </a:br>
              <a:r>
                <a:rPr lang="en-US" dirty="0">
                  <a:cs typeface="Arial" charset="0"/>
                  <a:sym typeface="Arial" charset="0"/>
                </a:rPr>
                <a:t>Rate</a:t>
              </a:r>
            </a:p>
          </p:txBody>
        </p:sp>
      </p:grpSp>
      <p:grpSp>
        <p:nvGrpSpPr>
          <p:cNvPr id="30725" name="Group 18"/>
          <p:cNvGrpSpPr>
            <a:grpSpLocks/>
          </p:cNvGrpSpPr>
          <p:nvPr/>
        </p:nvGrpSpPr>
        <p:grpSpPr bwMode="auto">
          <a:xfrm>
            <a:off x="5350946" y="4071938"/>
            <a:ext cx="1316038" cy="674687"/>
            <a:chOff x="0" y="0"/>
            <a:chExt cx="689" cy="424"/>
          </a:xfrm>
        </p:grpSpPr>
        <p:sp>
          <p:nvSpPr>
            <p:cNvPr id="30742" name="Rectangle 19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3" name="Rectangle 20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Emissions</a:t>
              </a:r>
            </a:p>
          </p:txBody>
        </p:sp>
      </p:grpSp>
      <p:grpSp>
        <p:nvGrpSpPr>
          <p:cNvPr id="30726" name="Group 21"/>
          <p:cNvGrpSpPr>
            <a:grpSpLocks/>
          </p:cNvGrpSpPr>
          <p:nvPr/>
        </p:nvGrpSpPr>
        <p:grpSpPr bwMode="auto">
          <a:xfrm>
            <a:off x="6248400" y="4746625"/>
            <a:ext cx="1316038" cy="674688"/>
            <a:chOff x="0" y="0"/>
            <a:chExt cx="689" cy="424"/>
          </a:xfrm>
        </p:grpSpPr>
        <p:sp>
          <p:nvSpPr>
            <p:cNvPr id="30740" name="Rectangle 22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1" name="Rectangle 23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Plume</a:t>
              </a:r>
              <a:br>
                <a:rPr lang="en-US">
                  <a:cs typeface="Arial" charset="0"/>
                  <a:sym typeface="Arial" charset="0"/>
                </a:rPr>
              </a:br>
              <a:r>
                <a:rPr lang="en-US">
                  <a:cs typeface="Arial" charset="0"/>
                  <a:sym typeface="Arial" charset="0"/>
                </a:rPr>
                <a:t>Rise</a:t>
              </a:r>
            </a:p>
          </p:txBody>
        </p:sp>
      </p:grpSp>
      <p:grpSp>
        <p:nvGrpSpPr>
          <p:cNvPr id="30727" name="Group 24"/>
          <p:cNvGrpSpPr>
            <a:grpSpLocks/>
          </p:cNvGrpSpPr>
          <p:nvPr/>
        </p:nvGrpSpPr>
        <p:grpSpPr bwMode="auto">
          <a:xfrm>
            <a:off x="7391400" y="5421313"/>
            <a:ext cx="1512888" cy="674687"/>
            <a:chOff x="0" y="0"/>
            <a:chExt cx="689" cy="424"/>
          </a:xfrm>
        </p:grpSpPr>
        <p:sp>
          <p:nvSpPr>
            <p:cNvPr id="30738" name="Rectangle 25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9" name="Rectangle 26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 dirty="0" smtClean="0">
                  <a:cs typeface="Arial" charset="0"/>
                  <a:sym typeface="Arial" charset="0"/>
                </a:rPr>
                <a:t>Smoke Modeling</a:t>
              </a:r>
              <a:endParaRPr lang="en-US" dirty="0">
                <a:cs typeface="Arial" charset="0"/>
                <a:sym typeface="Arial" charset="0"/>
              </a:endParaRPr>
            </a:p>
          </p:txBody>
        </p:sp>
      </p:grpSp>
      <p:sp>
        <p:nvSpPr>
          <p:cNvPr id="30735" name="Title 35"/>
          <p:cNvSpPr>
            <a:spLocks noGrp="1"/>
          </p:cNvSpPr>
          <p:nvPr>
            <p:ph type="title"/>
          </p:nvPr>
        </p:nvSpPr>
        <p:spPr>
          <a:xfrm>
            <a:off x="0" y="17796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i="1" dirty="0" smtClean="0">
                <a:latin typeface="Arial" charset="0"/>
                <a:ea typeface="ＭＳ Ｐゴシック" charset="0"/>
              </a:rPr>
              <a:t> </a:t>
            </a:r>
            <a:endParaRPr lang="en-US" sz="3600" i="1" dirty="0">
              <a:latin typeface="Arial" charset="0"/>
              <a:ea typeface="ＭＳ Ｐゴシック" charset="0"/>
            </a:endParaRPr>
          </a:p>
        </p:txBody>
      </p:sp>
      <p:sp>
        <p:nvSpPr>
          <p:cNvPr id="30736" name="TextBox 31"/>
          <p:cNvSpPr txBox="1">
            <a:spLocks noChangeArrowheads="1"/>
          </p:cNvSpPr>
          <p:nvPr/>
        </p:nvSpPr>
        <p:spPr bwMode="auto">
          <a:xfrm>
            <a:off x="196850" y="5494365"/>
            <a:ext cx="283703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063" indent="-1190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 smtClean="0"/>
              <a:t>Large uncertainties exist with each modeling step</a:t>
            </a:r>
            <a:endParaRPr lang="en-US" sz="2000" i="1" dirty="0"/>
          </a:p>
        </p:txBody>
      </p:sp>
      <p:grpSp>
        <p:nvGrpSpPr>
          <p:cNvPr id="33" name="Group 8"/>
          <p:cNvGrpSpPr>
            <a:grpSpLocks/>
          </p:cNvGrpSpPr>
          <p:nvPr/>
        </p:nvGrpSpPr>
        <p:grpSpPr bwMode="auto">
          <a:xfrm>
            <a:off x="6681226" y="1396408"/>
            <a:ext cx="2223062" cy="674687"/>
            <a:chOff x="0" y="0"/>
            <a:chExt cx="603" cy="424"/>
          </a:xfrm>
        </p:grpSpPr>
        <p:sp>
          <p:nvSpPr>
            <p:cNvPr id="34" name="Rectangle 9"/>
            <p:cNvSpPr>
              <a:spLocks/>
            </p:cNvSpPr>
            <p:nvPr/>
          </p:nvSpPr>
          <p:spPr bwMode="auto">
            <a:xfrm>
              <a:off x="0" y="0"/>
              <a:ext cx="603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Rectangle 10"/>
            <p:cNvSpPr>
              <a:spLocks/>
            </p:cNvSpPr>
            <p:nvPr/>
          </p:nvSpPr>
          <p:spPr bwMode="auto">
            <a:xfrm>
              <a:off x="120" y="94"/>
              <a:ext cx="363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 dirty="0" smtClean="0">
                  <a:cs typeface="Arial" charset="0"/>
                  <a:sym typeface="Arial" charset="0"/>
                </a:rPr>
                <a:t>Meteorology</a:t>
              </a:r>
              <a:endParaRPr lang="en-US" dirty="0">
                <a:cs typeface="Arial" charset="0"/>
                <a:sym typeface="Arial" charset="0"/>
              </a:endParaRPr>
            </a:p>
          </p:txBody>
        </p:sp>
      </p:grpSp>
      <p:cxnSp>
        <p:nvCxnSpPr>
          <p:cNvPr id="38" name="Straight Connector 37"/>
          <p:cNvCxnSpPr/>
          <p:nvPr/>
        </p:nvCxnSpPr>
        <p:spPr>
          <a:xfrm>
            <a:off x="1175889" y="729012"/>
            <a:ext cx="1" cy="1681429"/>
          </a:xfrm>
          <a:prstGeom prst="line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2457140" y="408284"/>
            <a:ext cx="2" cy="3824702"/>
          </a:xfrm>
          <a:prstGeom prst="line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3855982" y="1735774"/>
            <a:ext cx="1" cy="2416953"/>
          </a:xfrm>
          <a:prstGeom prst="line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960852" y="2944251"/>
            <a:ext cx="1" cy="1499369"/>
          </a:xfrm>
          <a:prstGeom prst="line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983408" y="3679047"/>
            <a:ext cx="0" cy="1494584"/>
          </a:xfrm>
          <a:prstGeom prst="line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935414" y="3574501"/>
            <a:ext cx="0" cy="2874239"/>
          </a:xfrm>
          <a:prstGeom prst="line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146112" y="4961982"/>
            <a:ext cx="1" cy="1548046"/>
          </a:xfrm>
          <a:prstGeom prst="line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7828158" y="56978"/>
            <a:ext cx="1" cy="3544640"/>
          </a:xfrm>
          <a:prstGeom prst="line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0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6477000" y="1371600"/>
            <a:ext cx="2286000" cy="4732338"/>
            <a:chOff x="6477000" y="1371600"/>
            <a:chExt cx="2286000" cy="473235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6629399" y="1371600"/>
              <a:ext cx="2133601" cy="673100"/>
              <a:chOff x="0" y="0"/>
              <a:chExt cx="757" cy="424"/>
            </a:xfrm>
          </p:grpSpPr>
          <p:sp>
            <p:nvSpPr>
              <p:cNvPr id="25652" name="Rectangle 6"/>
              <p:cNvSpPr>
                <a:spLocks/>
              </p:cNvSpPr>
              <p:nvPr/>
            </p:nvSpPr>
            <p:spPr bwMode="auto">
              <a:xfrm>
                <a:off x="51" y="0"/>
                <a:ext cx="593" cy="424"/>
              </a:xfrm>
              <a:prstGeom prst="rect">
                <a:avLst/>
              </a:prstGeom>
              <a:solidFill>
                <a:srgbClr val="FCFF8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3" name="Rectangle 7"/>
              <p:cNvSpPr>
                <a:spLocks/>
              </p:cNvSpPr>
              <p:nvPr/>
            </p:nvSpPr>
            <p:spPr bwMode="auto">
              <a:xfrm>
                <a:off x="0" y="5"/>
                <a:ext cx="757" cy="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 anchor="ctr">
                <a:prstTxWarp prst="textNoShape">
                  <a:avLst/>
                </a:prstTxWarp>
              </a:bodyPr>
              <a:lstStyle/>
              <a:p>
                <a:pPr marL="39688" algn="ctr"/>
                <a:r>
                  <a:rPr lang="en-US">
                    <a:ea typeface="Arial" charset="0"/>
                    <a:cs typeface="Arial" charset="0"/>
                    <a:sym typeface="Arial" charset="0"/>
                  </a:rPr>
                  <a:t>Fire</a:t>
                </a:r>
                <a:br>
                  <a:rPr lang="en-US">
                    <a:ea typeface="Arial" charset="0"/>
                    <a:cs typeface="Arial" charset="0"/>
                    <a:sym typeface="Arial" charset="0"/>
                  </a:rPr>
                </a:br>
                <a:r>
                  <a:rPr lang="en-US">
                    <a:ea typeface="Arial" charset="0"/>
                    <a:cs typeface="Arial" charset="0"/>
                    <a:sym typeface="Arial" charset="0"/>
                  </a:rPr>
                  <a:t>Info</a:t>
                </a: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6767105" y="2046288"/>
              <a:ext cx="1676400" cy="674687"/>
              <a:chOff x="0" y="0"/>
              <a:chExt cx="603" cy="424"/>
            </a:xfrm>
          </p:grpSpPr>
          <p:sp>
            <p:nvSpPr>
              <p:cNvPr id="25650" name="Rectangle 9"/>
              <p:cNvSpPr>
                <a:spLocks/>
              </p:cNvSpPr>
              <p:nvPr/>
            </p:nvSpPr>
            <p:spPr bwMode="auto">
              <a:xfrm>
                <a:off x="0" y="0"/>
                <a:ext cx="603" cy="424"/>
              </a:xfrm>
              <a:prstGeom prst="rect">
                <a:avLst/>
              </a:prstGeom>
              <a:solidFill>
                <a:srgbClr val="FCFF8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1" name="Rectangle 10"/>
              <p:cNvSpPr>
                <a:spLocks/>
              </p:cNvSpPr>
              <p:nvPr/>
            </p:nvSpPr>
            <p:spPr bwMode="auto">
              <a:xfrm>
                <a:off x="120" y="94"/>
                <a:ext cx="363" cy="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 anchor="ctr">
                <a:prstTxWarp prst="textNoShape">
                  <a:avLst/>
                </a:prstTxWarp>
              </a:bodyPr>
              <a:lstStyle/>
              <a:p>
                <a:pPr marL="39688" algn="ctr"/>
                <a:r>
                  <a:rPr lang="en-US">
                    <a:ea typeface="Arial" charset="0"/>
                    <a:cs typeface="Arial" charset="0"/>
                    <a:sym typeface="Arial" charset="0"/>
                  </a:rPr>
                  <a:t>Fuels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6767105" y="2590800"/>
              <a:ext cx="1676400" cy="938213"/>
              <a:chOff x="0" y="0"/>
              <a:chExt cx="603" cy="590"/>
            </a:xfrm>
          </p:grpSpPr>
          <p:sp>
            <p:nvSpPr>
              <p:cNvPr id="25648" name="Rectangle 12"/>
              <p:cNvSpPr>
                <a:spLocks/>
              </p:cNvSpPr>
              <p:nvPr/>
            </p:nvSpPr>
            <p:spPr bwMode="auto">
              <a:xfrm>
                <a:off x="0" y="82"/>
                <a:ext cx="603" cy="425"/>
              </a:xfrm>
              <a:prstGeom prst="rect">
                <a:avLst/>
              </a:prstGeom>
              <a:solidFill>
                <a:srgbClr val="FCFF8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9" name="Rectangle 13"/>
              <p:cNvSpPr>
                <a:spLocks/>
              </p:cNvSpPr>
              <p:nvPr/>
            </p:nvSpPr>
            <p:spPr bwMode="auto">
              <a:xfrm>
                <a:off x="40" y="0"/>
                <a:ext cx="523" cy="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 anchor="ctr">
                <a:prstTxWarp prst="textNoShape">
                  <a:avLst/>
                </a:prstTxWarp>
              </a:bodyPr>
              <a:lstStyle/>
              <a:p>
                <a:pPr marL="39688" algn="ctr"/>
                <a:r>
                  <a:rPr lang="en-US">
                    <a:ea typeface="Arial" charset="0"/>
                    <a:cs typeface="Arial" charset="0"/>
                    <a:sym typeface="Arial" charset="0"/>
                  </a:rPr>
                  <a:t>Total Consumption</a:t>
                </a:r>
              </a:p>
            </p:txBody>
          </p:sp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6629400" y="3398877"/>
              <a:ext cx="1905000" cy="674688"/>
              <a:chOff x="0" y="0"/>
              <a:chExt cx="689" cy="424"/>
            </a:xfrm>
          </p:grpSpPr>
          <p:sp>
            <p:nvSpPr>
              <p:cNvPr id="25646" name="Rectangle 15"/>
              <p:cNvSpPr>
                <a:spLocks/>
              </p:cNvSpPr>
              <p:nvPr/>
            </p:nvSpPr>
            <p:spPr bwMode="auto">
              <a:xfrm>
                <a:off x="50" y="0"/>
                <a:ext cx="606" cy="424"/>
              </a:xfrm>
              <a:prstGeom prst="rect">
                <a:avLst/>
              </a:prstGeom>
              <a:solidFill>
                <a:srgbClr val="FCFF8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7" name="Rectangle 16"/>
              <p:cNvSpPr>
                <a:spLocks/>
              </p:cNvSpPr>
              <p:nvPr/>
            </p:nvSpPr>
            <p:spPr bwMode="auto">
              <a:xfrm>
                <a:off x="0" y="5"/>
                <a:ext cx="689" cy="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 anchor="ctr">
                <a:prstTxWarp prst="textNoShape">
                  <a:avLst/>
                </a:prstTxWarp>
              </a:bodyPr>
              <a:lstStyle/>
              <a:p>
                <a:pPr marL="39688" algn="ctr"/>
                <a:r>
                  <a:rPr lang="en-US">
                    <a:ea typeface="Arial" charset="0"/>
                    <a:cs typeface="Arial" charset="0"/>
                    <a:sym typeface="Arial" charset="0"/>
                  </a:rPr>
                  <a:t>Time</a:t>
                </a:r>
                <a:br>
                  <a:rPr lang="en-US">
                    <a:ea typeface="Arial" charset="0"/>
                    <a:cs typeface="Arial" charset="0"/>
                    <a:sym typeface="Arial" charset="0"/>
                  </a:rPr>
                </a:br>
                <a:r>
                  <a:rPr lang="en-US">
                    <a:ea typeface="Arial" charset="0"/>
                    <a:cs typeface="Arial" charset="0"/>
                    <a:sym typeface="Arial" charset="0"/>
                  </a:rPr>
                  <a:t>Rate</a:t>
                </a:r>
              </a:p>
            </p:txBody>
          </p:sp>
        </p:grp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6629580" y="4074454"/>
              <a:ext cx="1831062" cy="674687"/>
              <a:chOff x="-72" y="0"/>
              <a:chExt cx="761" cy="424"/>
            </a:xfrm>
          </p:grpSpPr>
          <p:sp>
            <p:nvSpPr>
              <p:cNvPr id="25644" name="Rectangle 19"/>
              <p:cNvSpPr>
                <a:spLocks/>
              </p:cNvSpPr>
              <p:nvPr/>
            </p:nvSpPr>
            <p:spPr bwMode="auto">
              <a:xfrm>
                <a:off x="-15" y="0"/>
                <a:ext cx="697" cy="424"/>
              </a:xfrm>
              <a:prstGeom prst="rect">
                <a:avLst/>
              </a:prstGeom>
              <a:solidFill>
                <a:srgbClr val="FCFF8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5" name="Rectangle 20"/>
              <p:cNvSpPr>
                <a:spLocks/>
              </p:cNvSpPr>
              <p:nvPr/>
            </p:nvSpPr>
            <p:spPr bwMode="auto">
              <a:xfrm>
                <a:off x="-72" y="5"/>
                <a:ext cx="761" cy="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 anchor="ctr">
                <a:prstTxWarp prst="textNoShape">
                  <a:avLst/>
                </a:prstTxWarp>
              </a:bodyPr>
              <a:lstStyle/>
              <a:p>
                <a:pPr marL="39688" algn="ctr"/>
                <a:r>
                  <a:rPr lang="en-US">
                    <a:ea typeface="Arial" charset="0"/>
                    <a:cs typeface="Arial" charset="0"/>
                    <a:sym typeface="Arial" charset="0"/>
                  </a:rPr>
                  <a:t>Emissions</a:t>
                </a:r>
              </a:p>
            </p:txBody>
          </p: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6477000" y="4754581"/>
              <a:ext cx="2286000" cy="674688"/>
              <a:chOff x="0" y="0"/>
              <a:chExt cx="689" cy="424"/>
            </a:xfrm>
          </p:grpSpPr>
          <p:sp>
            <p:nvSpPr>
              <p:cNvPr id="25642" name="Rectangle 22"/>
              <p:cNvSpPr>
                <a:spLocks/>
              </p:cNvSpPr>
              <p:nvPr/>
            </p:nvSpPr>
            <p:spPr bwMode="auto">
              <a:xfrm>
                <a:off x="87" y="0"/>
                <a:ext cx="505" cy="424"/>
              </a:xfrm>
              <a:prstGeom prst="rect">
                <a:avLst/>
              </a:prstGeom>
              <a:solidFill>
                <a:srgbClr val="FCFF8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3" name="Rectangle 23"/>
              <p:cNvSpPr>
                <a:spLocks/>
              </p:cNvSpPr>
              <p:nvPr/>
            </p:nvSpPr>
            <p:spPr bwMode="auto">
              <a:xfrm>
                <a:off x="0" y="5"/>
                <a:ext cx="689" cy="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 anchor="ctr">
                <a:prstTxWarp prst="textNoShape">
                  <a:avLst/>
                </a:prstTxWarp>
              </a:bodyPr>
              <a:lstStyle/>
              <a:p>
                <a:pPr marL="39688" algn="ctr"/>
                <a:r>
                  <a:rPr lang="en-US">
                    <a:ea typeface="Arial" charset="0"/>
                    <a:cs typeface="Arial" charset="0"/>
                    <a:sym typeface="Arial" charset="0"/>
                  </a:rPr>
                  <a:t>Plume</a:t>
                </a:r>
                <a:br>
                  <a:rPr lang="en-US">
                    <a:ea typeface="Arial" charset="0"/>
                    <a:cs typeface="Arial" charset="0"/>
                    <a:sym typeface="Arial" charset="0"/>
                  </a:rPr>
                </a:br>
                <a:r>
                  <a:rPr lang="en-US">
                    <a:ea typeface="Arial" charset="0"/>
                    <a:cs typeface="Arial" charset="0"/>
                    <a:sym typeface="Arial" charset="0"/>
                  </a:rPr>
                  <a:t>Rise</a:t>
                </a:r>
              </a:p>
            </p:txBody>
          </p:sp>
        </p:grpSp>
        <p:grpSp>
          <p:nvGrpSpPr>
            <p:cNvPr id="9" name="Group 24"/>
            <p:cNvGrpSpPr>
              <a:grpSpLocks/>
            </p:cNvGrpSpPr>
            <p:nvPr/>
          </p:nvGrpSpPr>
          <p:grpSpPr bwMode="auto">
            <a:xfrm>
              <a:off x="6629401" y="5429269"/>
              <a:ext cx="1905000" cy="674687"/>
              <a:chOff x="0" y="0"/>
              <a:chExt cx="689" cy="424"/>
            </a:xfrm>
          </p:grpSpPr>
          <p:sp>
            <p:nvSpPr>
              <p:cNvPr id="25640" name="Rectangle 25"/>
              <p:cNvSpPr>
                <a:spLocks/>
              </p:cNvSpPr>
              <p:nvPr/>
            </p:nvSpPr>
            <p:spPr bwMode="auto">
              <a:xfrm>
                <a:off x="52" y="0"/>
                <a:ext cx="604" cy="424"/>
              </a:xfrm>
              <a:prstGeom prst="rect">
                <a:avLst/>
              </a:prstGeom>
              <a:solidFill>
                <a:srgbClr val="FCFF8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1" name="Rectangle 26"/>
              <p:cNvSpPr>
                <a:spLocks/>
              </p:cNvSpPr>
              <p:nvPr/>
            </p:nvSpPr>
            <p:spPr bwMode="auto">
              <a:xfrm>
                <a:off x="0" y="5"/>
                <a:ext cx="689" cy="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 anchor="ctr">
                <a:prstTxWarp prst="textNoShape">
                  <a:avLst/>
                </a:prstTxWarp>
              </a:bodyPr>
              <a:lstStyle/>
              <a:p>
                <a:pPr marL="39688" algn="ctr"/>
                <a:r>
                  <a:rPr lang="en-US">
                    <a:ea typeface="Arial" charset="0"/>
                    <a:cs typeface="Arial" charset="0"/>
                    <a:sym typeface="Arial" charset="0"/>
                  </a:rPr>
                  <a:t>Dispersion /</a:t>
                </a:r>
              </a:p>
              <a:p>
                <a:pPr marL="39688" algn="ctr"/>
                <a:r>
                  <a:rPr lang="en-US">
                    <a:ea typeface="Arial" charset="0"/>
                    <a:cs typeface="Arial" charset="0"/>
                    <a:sym typeface="Arial" charset="0"/>
                  </a:rPr>
                  <a:t>Trajectories</a:t>
                </a:r>
              </a:p>
            </p:txBody>
          </p:sp>
        </p:grpSp>
      </p:grp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3048000" y="1371600"/>
            <a:ext cx="2133600" cy="673100"/>
            <a:chOff x="0" y="0"/>
            <a:chExt cx="757" cy="424"/>
          </a:xfrm>
        </p:grpSpPr>
        <p:sp>
          <p:nvSpPr>
            <p:cNvPr id="25631" name="Rectangle 6"/>
            <p:cNvSpPr>
              <a:spLocks/>
            </p:cNvSpPr>
            <p:nvPr/>
          </p:nvSpPr>
          <p:spPr bwMode="auto">
            <a:xfrm>
              <a:off x="51" y="0"/>
              <a:ext cx="593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32" name="Rectangle 7"/>
            <p:cNvSpPr>
              <a:spLocks/>
            </p:cNvSpPr>
            <p:nvPr/>
          </p:nvSpPr>
          <p:spPr bwMode="auto">
            <a:xfrm>
              <a:off x="0" y="5"/>
              <a:ext cx="757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algn="ctr"/>
              <a:r>
                <a:rPr lang="en-US">
                  <a:ea typeface="Arial" charset="0"/>
                  <a:cs typeface="Arial" charset="0"/>
                  <a:sym typeface="Arial" charset="0"/>
                </a:rPr>
                <a:t>Fire</a:t>
              </a:r>
              <a:br>
                <a:rPr lang="en-US">
                  <a:ea typeface="Arial" charset="0"/>
                  <a:cs typeface="Arial" charset="0"/>
                  <a:sym typeface="Arial" charset="0"/>
                </a:rPr>
              </a:br>
              <a:r>
                <a:rPr lang="en-US">
                  <a:ea typeface="Arial" charset="0"/>
                  <a:cs typeface="Arial" charset="0"/>
                  <a:sym typeface="Arial" charset="0"/>
                </a:rPr>
                <a:t>Info</a:t>
              </a:r>
            </a:p>
          </p:txBody>
        </p:sp>
      </p:grp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2590800" y="2046288"/>
            <a:ext cx="1676400" cy="674687"/>
            <a:chOff x="0" y="0"/>
            <a:chExt cx="603" cy="424"/>
          </a:xfrm>
        </p:grpSpPr>
        <p:sp>
          <p:nvSpPr>
            <p:cNvPr id="25629" name="Rectangle 9"/>
            <p:cNvSpPr>
              <a:spLocks/>
            </p:cNvSpPr>
            <p:nvPr/>
          </p:nvSpPr>
          <p:spPr bwMode="auto">
            <a:xfrm>
              <a:off x="0" y="0"/>
              <a:ext cx="603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30" name="Rectangle 10"/>
            <p:cNvSpPr>
              <a:spLocks/>
            </p:cNvSpPr>
            <p:nvPr/>
          </p:nvSpPr>
          <p:spPr bwMode="auto">
            <a:xfrm>
              <a:off x="120" y="94"/>
              <a:ext cx="363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algn="ctr"/>
              <a:r>
                <a:rPr lang="en-US">
                  <a:ea typeface="Arial" charset="0"/>
                  <a:cs typeface="Arial" charset="0"/>
                  <a:sym typeface="Arial" charset="0"/>
                </a:rPr>
                <a:t>Fuels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048000" y="2590800"/>
            <a:ext cx="1676400" cy="938213"/>
            <a:chOff x="0" y="0"/>
            <a:chExt cx="603" cy="590"/>
          </a:xfrm>
        </p:grpSpPr>
        <p:sp>
          <p:nvSpPr>
            <p:cNvPr id="25627" name="Rectangle 12"/>
            <p:cNvSpPr>
              <a:spLocks/>
            </p:cNvSpPr>
            <p:nvPr/>
          </p:nvSpPr>
          <p:spPr bwMode="auto">
            <a:xfrm>
              <a:off x="0" y="82"/>
              <a:ext cx="603" cy="425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28" name="Rectangle 13"/>
            <p:cNvSpPr>
              <a:spLocks/>
            </p:cNvSpPr>
            <p:nvPr/>
          </p:nvSpPr>
          <p:spPr bwMode="auto">
            <a:xfrm>
              <a:off x="40" y="0"/>
              <a:ext cx="523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algn="ctr"/>
              <a:r>
                <a:rPr lang="en-US">
                  <a:ea typeface="Arial" charset="0"/>
                  <a:cs typeface="Arial" charset="0"/>
                  <a:sym typeface="Arial" charset="0"/>
                </a:rPr>
                <a:t>Total Consumption</a:t>
              </a:r>
            </a:p>
          </p:txBody>
        </p:sp>
      </p:grp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2133600" y="3398838"/>
            <a:ext cx="1905000" cy="674687"/>
            <a:chOff x="0" y="0"/>
            <a:chExt cx="689" cy="424"/>
          </a:xfrm>
        </p:grpSpPr>
        <p:sp>
          <p:nvSpPr>
            <p:cNvPr id="25625" name="Rectangle 15"/>
            <p:cNvSpPr>
              <a:spLocks/>
            </p:cNvSpPr>
            <p:nvPr/>
          </p:nvSpPr>
          <p:spPr bwMode="auto">
            <a:xfrm>
              <a:off x="50" y="0"/>
              <a:ext cx="606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26" name="Rectangle 16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algn="ctr"/>
              <a:r>
                <a:rPr lang="en-US">
                  <a:ea typeface="Arial" charset="0"/>
                  <a:cs typeface="Arial" charset="0"/>
                  <a:sym typeface="Arial" charset="0"/>
                </a:rPr>
                <a:t>Time</a:t>
              </a:r>
              <a:br>
                <a:rPr lang="en-US">
                  <a:ea typeface="Arial" charset="0"/>
                  <a:cs typeface="Arial" charset="0"/>
                  <a:sym typeface="Arial" charset="0"/>
                </a:rPr>
              </a:br>
              <a:r>
                <a:rPr lang="en-US">
                  <a:ea typeface="Arial" charset="0"/>
                  <a:cs typeface="Arial" charset="0"/>
                  <a:sym typeface="Arial" charset="0"/>
                </a:rPr>
                <a:t>Rate</a:t>
              </a:r>
            </a:p>
          </p:txBody>
        </p:sp>
      </p:grpSp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608013" y="4075113"/>
            <a:ext cx="1830387" cy="674687"/>
            <a:chOff x="-72" y="0"/>
            <a:chExt cx="761" cy="424"/>
          </a:xfrm>
        </p:grpSpPr>
        <p:sp>
          <p:nvSpPr>
            <p:cNvPr id="25623" name="Rectangle 19"/>
            <p:cNvSpPr>
              <a:spLocks/>
            </p:cNvSpPr>
            <p:nvPr/>
          </p:nvSpPr>
          <p:spPr bwMode="auto">
            <a:xfrm>
              <a:off x="-15" y="0"/>
              <a:ext cx="697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24" name="Rectangle 20"/>
            <p:cNvSpPr>
              <a:spLocks/>
            </p:cNvSpPr>
            <p:nvPr/>
          </p:nvSpPr>
          <p:spPr bwMode="auto">
            <a:xfrm>
              <a:off x="-72" y="5"/>
              <a:ext cx="761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algn="ctr"/>
              <a:r>
                <a:rPr lang="en-US">
                  <a:ea typeface="Arial" charset="0"/>
                  <a:cs typeface="Arial" charset="0"/>
                  <a:sym typeface="Arial" charset="0"/>
                </a:rPr>
                <a:t>Emissions</a:t>
              </a:r>
            </a:p>
          </p:txBody>
        </p:sp>
      </p:grpSp>
      <p:grpSp>
        <p:nvGrpSpPr>
          <p:cNvPr id="15" name="Group 21"/>
          <p:cNvGrpSpPr>
            <a:grpSpLocks/>
          </p:cNvGrpSpPr>
          <p:nvPr/>
        </p:nvGrpSpPr>
        <p:grpSpPr bwMode="auto">
          <a:xfrm>
            <a:off x="-228600" y="4754563"/>
            <a:ext cx="2286000" cy="674687"/>
            <a:chOff x="0" y="0"/>
            <a:chExt cx="689" cy="424"/>
          </a:xfrm>
        </p:grpSpPr>
        <p:sp>
          <p:nvSpPr>
            <p:cNvPr id="25621" name="Rectangle 22"/>
            <p:cNvSpPr>
              <a:spLocks/>
            </p:cNvSpPr>
            <p:nvPr/>
          </p:nvSpPr>
          <p:spPr bwMode="auto">
            <a:xfrm>
              <a:off x="87" y="0"/>
              <a:ext cx="505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22" name="Rectangle 23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algn="ctr"/>
              <a:r>
                <a:rPr lang="en-US">
                  <a:ea typeface="Arial" charset="0"/>
                  <a:cs typeface="Arial" charset="0"/>
                  <a:sym typeface="Arial" charset="0"/>
                </a:rPr>
                <a:t>Plume</a:t>
              </a:r>
              <a:br>
                <a:rPr lang="en-US">
                  <a:ea typeface="Arial" charset="0"/>
                  <a:cs typeface="Arial" charset="0"/>
                  <a:sym typeface="Arial" charset="0"/>
                </a:rPr>
              </a:br>
              <a:r>
                <a:rPr lang="en-US">
                  <a:ea typeface="Arial" charset="0"/>
                  <a:cs typeface="Arial" charset="0"/>
                  <a:sym typeface="Arial" charset="0"/>
                </a:rPr>
                <a:t>Rise</a:t>
              </a:r>
            </a:p>
          </p:txBody>
        </p:sp>
      </p:grpSp>
      <p:grpSp>
        <p:nvGrpSpPr>
          <p:cNvPr id="16" name="Group 24"/>
          <p:cNvGrpSpPr>
            <a:grpSpLocks/>
          </p:cNvGrpSpPr>
          <p:nvPr/>
        </p:nvGrpSpPr>
        <p:grpSpPr bwMode="auto">
          <a:xfrm>
            <a:off x="990600" y="5429250"/>
            <a:ext cx="1905000" cy="674688"/>
            <a:chOff x="0" y="0"/>
            <a:chExt cx="689" cy="424"/>
          </a:xfrm>
        </p:grpSpPr>
        <p:sp>
          <p:nvSpPr>
            <p:cNvPr id="25619" name="Rectangle 25"/>
            <p:cNvSpPr>
              <a:spLocks/>
            </p:cNvSpPr>
            <p:nvPr/>
          </p:nvSpPr>
          <p:spPr bwMode="auto">
            <a:xfrm>
              <a:off x="5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20" name="Rectangle 26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algn="ctr"/>
              <a:r>
                <a:rPr lang="en-US">
                  <a:ea typeface="Arial" charset="0"/>
                  <a:cs typeface="Arial" charset="0"/>
                  <a:sym typeface="Arial" charset="0"/>
                </a:rPr>
                <a:t>Dispersion /</a:t>
              </a:r>
            </a:p>
            <a:p>
              <a:pPr marL="39688" algn="ctr"/>
              <a:r>
                <a:rPr lang="en-US">
                  <a:ea typeface="Arial" charset="0"/>
                  <a:cs typeface="Arial" charset="0"/>
                  <a:sym typeface="Arial" charset="0"/>
                </a:rPr>
                <a:t>Trajectories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rot="5400000">
            <a:off x="-648493" y="3848894"/>
            <a:ext cx="52578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11" name="Title 5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5612" name="TextBox 58"/>
          <p:cNvSpPr txBox="1">
            <a:spLocks noChangeArrowheads="1"/>
          </p:cNvSpPr>
          <p:nvPr/>
        </p:nvSpPr>
        <p:spPr bwMode="auto">
          <a:xfrm>
            <a:off x="1524000" y="83820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Reality</a:t>
            </a:r>
          </a:p>
        </p:txBody>
      </p:sp>
      <p:grpSp>
        <p:nvGrpSpPr>
          <p:cNvPr id="17" name="Group 62"/>
          <p:cNvGrpSpPr>
            <a:grpSpLocks/>
          </p:cNvGrpSpPr>
          <p:nvPr/>
        </p:nvGrpSpPr>
        <p:grpSpPr bwMode="auto">
          <a:xfrm>
            <a:off x="7162800" y="806450"/>
            <a:ext cx="890588" cy="5672138"/>
            <a:chOff x="7162800" y="805934"/>
            <a:chExt cx="890238" cy="5671860"/>
          </a:xfrm>
        </p:grpSpPr>
        <p:cxnSp>
          <p:nvCxnSpPr>
            <p:cNvPr id="33" name="Straight Arrow Connector 32"/>
            <p:cNvCxnSpPr/>
            <p:nvPr/>
          </p:nvCxnSpPr>
          <p:spPr>
            <a:xfrm rot="5400000">
              <a:off x="4990256" y="3848229"/>
              <a:ext cx="5257542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618" name="TextBox 59"/>
            <p:cNvSpPr txBox="1">
              <a:spLocks noChangeArrowheads="1"/>
            </p:cNvSpPr>
            <p:nvPr/>
          </p:nvSpPr>
          <p:spPr bwMode="auto">
            <a:xfrm>
              <a:off x="7162800" y="805934"/>
              <a:ext cx="8902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Reality</a:t>
              </a:r>
            </a:p>
          </p:txBody>
        </p:sp>
      </p:grpSp>
      <p:sp>
        <p:nvSpPr>
          <p:cNvPr id="62" name="Striped Right Arrow 61"/>
          <p:cNvSpPr/>
          <p:nvPr/>
        </p:nvSpPr>
        <p:spPr>
          <a:xfrm>
            <a:off x="5029200" y="3429000"/>
            <a:ext cx="990600" cy="76200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15" name="TextBox 64"/>
          <p:cNvSpPr txBox="1">
            <a:spLocks noChangeArrowheads="1"/>
          </p:cNvSpPr>
          <p:nvPr/>
        </p:nvSpPr>
        <p:spPr bwMode="auto">
          <a:xfrm>
            <a:off x="457200" y="6488113"/>
            <a:ext cx="3071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right answer, wrong reasons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6072188" y="6488113"/>
            <a:ext cx="289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right answer, right reasons</a:t>
            </a:r>
          </a:p>
        </p:txBody>
      </p:sp>
    </p:spTree>
    <p:extLst>
      <p:ext uri="{BB962C8B-B14F-4D97-AF65-F5344CB8AC3E}">
        <p14:creationId xmlns:p14="http://schemas.microsoft.com/office/powerpoint/2010/main" val="9015864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Tailored Smoke Predictions Delivered to Incident Management Teams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" y="1427040"/>
            <a:ext cx="3637404" cy="51320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Domains</a:t>
            </a:r>
          </a:p>
          <a:p>
            <a:pPr lvl="1"/>
            <a:r>
              <a:rPr lang="en-US" dirty="0" smtClean="0"/>
              <a:t>2-km CA/NV</a:t>
            </a:r>
          </a:p>
          <a:p>
            <a:pPr lvl="1"/>
            <a:r>
              <a:rPr lang="en-US" dirty="0" smtClean="0"/>
              <a:t>6-km Western US</a:t>
            </a:r>
          </a:p>
          <a:p>
            <a:pPr lvl="1"/>
            <a:r>
              <a:rPr lang="en-US" dirty="0" smtClean="0"/>
              <a:t>1.33-km WA/ID</a:t>
            </a:r>
          </a:p>
          <a:p>
            <a:pPr lvl="1"/>
            <a:r>
              <a:rPr lang="en-US" dirty="0" smtClean="0"/>
              <a:t>4-km PNW</a:t>
            </a:r>
          </a:p>
          <a:p>
            <a:pPr lvl="1"/>
            <a:r>
              <a:rPr lang="en-US" dirty="0" smtClean="0"/>
              <a:t>12-km CONUS</a:t>
            </a:r>
          </a:p>
          <a:p>
            <a:pPr lvl="1"/>
            <a:r>
              <a:rPr lang="en-US" dirty="0" smtClean="0"/>
              <a:t>12-km Alaska</a:t>
            </a:r>
          </a:p>
          <a:p>
            <a:pPr lvl="1"/>
            <a:r>
              <a:rPr lang="en-US" dirty="0"/>
              <a:t>3</a:t>
            </a:r>
            <a:r>
              <a:rPr lang="en-US" dirty="0" smtClean="0"/>
              <a:t>-km CONUS</a:t>
            </a:r>
          </a:p>
          <a:p>
            <a:pPr lvl="1"/>
            <a:r>
              <a:rPr lang="en-US" dirty="0" smtClean="0"/>
              <a:t>1.8</a:t>
            </a:r>
            <a:r>
              <a:rPr lang="en-US" dirty="0"/>
              <a:t>-km AZ/</a:t>
            </a:r>
            <a:r>
              <a:rPr lang="en-US" dirty="0" smtClean="0"/>
              <a:t>NM</a:t>
            </a:r>
          </a:p>
          <a:p>
            <a:pPr lvl="1"/>
            <a:r>
              <a:rPr lang="en-US" dirty="0" smtClean="0"/>
              <a:t>1-km FW (moveable)</a:t>
            </a:r>
          </a:p>
          <a:p>
            <a:r>
              <a:rPr lang="en-US" dirty="0" smtClean="0"/>
              <a:t>Partnerships: NWS, UW, DRI, </a:t>
            </a:r>
            <a:r>
              <a:rPr lang="en-US" dirty="0" err="1" smtClean="0"/>
              <a:t>UofA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8474" y="6299331"/>
            <a:ext cx="5194438" cy="519490"/>
          </a:xfrm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5107804" y="5479319"/>
            <a:ext cx="3591320" cy="10797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HYSPLIT – Primary near-surface 1-hr PM2.5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155" y="1518327"/>
            <a:ext cx="5912845" cy="362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28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Tailored Smoke Predictions Delivered to Incident Management Teams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00200"/>
            <a:ext cx="3407813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Fire Activity Information</a:t>
            </a:r>
          </a:p>
          <a:p>
            <a:r>
              <a:rPr lang="en-US" dirty="0" smtClean="0"/>
              <a:t>NOAA Hazard Mapping System (HMS) Satellite Fire Detections</a:t>
            </a:r>
          </a:p>
          <a:p>
            <a:r>
              <a:rPr lang="en-US" dirty="0" err="1" smtClean="0"/>
              <a:t>SmartFire</a:t>
            </a:r>
            <a:r>
              <a:rPr lang="en-US" dirty="0" smtClean="0"/>
              <a:t> v2 (SF2) augments (fire type, fire size, aggregation)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907" y="1516452"/>
            <a:ext cx="4741217" cy="435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7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13" y="469637"/>
            <a:ext cx="897202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Tools for Wildfire and Rx Fire Smoke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://tools.airfire.org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7094"/>
            <a:ext cx="9144000" cy="4150410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5138605" y="4945332"/>
            <a:ext cx="972974" cy="376264"/>
          </a:xfrm>
          <a:prstGeom prst="lef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61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21237</TotalTime>
  <Words>1469</Words>
  <Application>Microsoft Macintosh PowerPoint</Application>
  <PresentationFormat>On-screen Show (4:3)</PresentationFormat>
  <Paragraphs>307</Paragraphs>
  <Slides>44</Slides>
  <Notes>23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Smoke Tools and Information for Prescribed Fire and Wildfire</vt:lpstr>
      <vt:lpstr>Overview</vt:lpstr>
      <vt:lpstr>Smoke Forecasting Systems</vt:lpstr>
      <vt:lpstr>BlueSky Smoke Modeling Framework Components to Calculating Fire Emissions </vt:lpstr>
      <vt:lpstr> </vt:lpstr>
      <vt:lpstr>PowerPoint Presentation</vt:lpstr>
      <vt:lpstr>Tailored Smoke Predictions Delivered to Incident Management Teams</vt:lpstr>
      <vt:lpstr>Tailored Smoke Predictions Delivered to Incident Management Teams</vt:lpstr>
      <vt:lpstr>Tools for Wildfire and Rx Fire Smoke https://tools.airfire.org/ </vt:lpstr>
      <vt:lpstr>PowerPoint Presentation</vt:lpstr>
      <vt:lpstr>Daily BlueSky Production Runs 12/10/2017 Satellite Fire Detections &amp; PM2.5, 6-km http://www.airfire.org/data/bluesky-daily/ </vt:lpstr>
      <vt:lpstr>AIRPACT – Northwest </vt:lpstr>
      <vt:lpstr>NOAA HRRR-Smoke (High Resolution Rapid Refresh)</vt:lpstr>
      <vt:lpstr>HRRR-Smoke Near-Surface PM2.5</vt:lpstr>
      <vt:lpstr>HRRR-Smoke Vertically Integrated PM2.5</vt:lpstr>
      <vt:lpstr>National Weather Service</vt:lpstr>
      <vt:lpstr>National Weather Service Fire Weather 1.27-km Domains</vt:lpstr>
      <vt:lpstr>Firework – Canada</vt:lpstr>
      <vt:lpstr>BlueSky Canada</vt:lpstr>
      <vt:lpstr>Smoke Monitoring Tool (Permanent and Temporary Monitors) https://tools.airfire.org/ </vt:lpstr>
      <vt:lpstr>Monitoring Data Tool – Real-time PM2.5 Permanent and Temporary Monitors</vt:lpstr>
      <vt:lpstr>Monitoring Data Tool – Real-time PM2.5 Permanent and Temporary Monitors</vt:lpstr>
      <vt:lpstr>Monitoring Data Tool – Real-time PM2.5 Permanent and Temporary Monitors</vt:lpstr>
      <vt:lpstr>Monitoring Data Tool – Real-time PM2.5 Permanent and Temporary Monitors</vt:lpstr>
      <vt:lpstr>Satellite Information</vt:lpstr>
      <vt:lpstr>NASA WORLDVIEW</vt:lpstr>
      <vt:lpstr>GOES-16 9/4/2017 14:12 PDT</vt:lpstr>
      <vt:lpstr>GOES-16 9/4/2017 14:12 PDT</vt:lpstr>
      <vt:lpstr>Enhanced Infusing Satellite Data for Environmental Applications (eIDEAS)</vt:lpstr>
      <vt:lpstr>PowerPoint Presentation</vt:lpstr>
      <vt:lpstr>9/4/2017 13:00 PDT</vt:lpstr>
      <vt:lpstr>Putting on Your Smoke Glasses</vt:lpstr>
      <vt:lpstr>Carlton Complex Washington State 2014 250,000 acres</vt:lpstr>
      <vt:lpstr>Carlton Complex August 2014</vt:lpstr>
      <vt:lpstr>Carlton Complex, 8/4/2014 6am, 1.33 km Domain</vt:lpstr>
      <vt:lpstr>Carlton Complex, 8/4/2014 6am, 12 km Domain</vt:lpstr>
      <vt:lpstr>http://www.wildlandfiresmoke.net/ </vt:lpstr>
      <vt:lpstr>Air Resource Advisors</vt:lpstr>
      <vt:lpstr>Smoke Outlooks</vt:lpstr>
      <vt:lpstr>Smoke Blogs</vt:lpstr>
      <vt:lpstr>BlueSky Playground Do your own Smoke Modeling</vt:lpstr>
      <vt:lpstr>PowerPoint Presentation</vt:lpstr>
      <vt:lpstr>HYSPLIT Trajectory Example</vt:lpstr>
      <vt:lpstr>Thank you!</vt:lpstr>
    </vt:vector>
  </TitlesOfParts>
  <Company>USFS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Smoke Gets in your Eyes</dc:title>
  <dc:creator>Susan O'Neill</dc:creator>
  <cp:lastModifiedBy>Susan O'Neill</cp:lastModifiedBy>
  <cp:revision>227</cp:revision>
  <dcterms:created xsi:type="dcterms:W3CDTF">2017-09-07T22:09:24Z</dcterms:created>
  <dcterms:modified xsi:type="dcterms:W3CDTF">2018-03-27T13:45:21Z</dcterms:modified>
</cp:coreProperties>
</file>