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46" r:id="rId1"/>
  </p:sldMasterIdLst>
  <p:notesMasterIdLst>
    <p:notesMasterId r:id="rId33"/>
  </p:notesMasterIdLst>
  <p:sldIdLst>
    <p:sldId id="768" r:id="rId2"/>
    <p:sldId id="830" r:id="rId3"/>
    <p:sldId id="819" r:id="rId4"/>
    <p:sldId id="798" r:id="rId5"/>
    <p:sldId id="778" r:id="rId6"/>
    <p:sldId id="799" r:id="rId7"/>
    <p:sldId id="800" r:id="rId8"/>
    <p:sldId id="804" r:id="rId9"/>
    <p:sldId id="820" r:id="rId10"/>
    <p:sldId id="832" r:id="rId11"/>
    <p:sldId id="833" r:id="rId12"/>
    <p:sldId id="834" r:id="rId13"/>
    <p:sldId id="835" r:id="rId14"/>
    <p:sldId id="836" r:id="rId15"/>
    <p:sldId id="837" r:id="rId16"/>
    <p:sldId id="838" r:id="rId17"/>
    <p:sldId id="839" r:id="rId18"/>
    <p:sldId id="831" r:id="rId19"/>
    <p:sldId id="826" r:id="rId20"/>
    <p:sldId id="825" r:id="rId21"/>
    <p:sldId id="827" r:id="rId22"/>
    <p:sldId id="821" r:id="rId23"/>
    <p:sldId id="814" r:id="rId24"/>
    <p:sldId id="813" r:id="rId25"/>
    <p:sldId id="824" r:id="rId26"/>
    <p:sldId id="801" r:id="rId27"/>
    <p:sldId id="790" r:id="rId28"/>
    <p:sldId id="792" r:id="rId29"/>
    <p:sldId id="793" r:id="rId30"/>
    <p:sldId id="808" r:id="rId31"/>
    <p:sldId id="805" r:id="rId32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/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719" autoAdjust="0"/>
    <p:restoredTop sz="94660"/>
  </p:normalViewPr>
  <p:slideViewPr>
    <p:cSldViewPr snapToGrid="0" snapToObjects="1">
      <p:cViewPr>
        <p:scale>
          <a:sx n="112" d="100"/>
          <a:sy n="112" d="100"/>
        </p:scale>
        <p:origin x="-1064" y="7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2" d="100"/>
        <a:sy n="102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notesMaster" Target="notesMasters/notesMaster1.xml"/><Relationship Id="rId34" Type="http://schemas.openxmlformats.org/officeDocument/2006/relationships/printerSettings" Target="printerSettings/printerSettings1.bin"/><Relationship Id="rId35" Type="http://schemas.openxmlformats.org/officeDocument/2006/relationships/presProps" Target="presProps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heme" Target="theme/theme1.xml"/><Relationship Id="rId3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pPr>
              <a:defRPr/>
            </a:pPr>
            <a:fld id="{85B023E1-EB57-CB47-B55D-BE093CDA0D15}" type="datetime1">
              <a:rPr lang="en-US"/>
              <a:pPr>
                <a:defRPr/>
              </a:pPr>
              <a:t>11/23/15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pPr>
              <a:defRPr/>
            </a:pPr>
            <a:fld id="{CDDD5058-3E3B-A647-9B8F-0E10B7B772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3152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3543B59-AE85-4C69-9E95-A408FDE07DC7}" type="slidenum">
              <a:rPr lang="en-US" smtClean="0"/>
              <a:pPr/>
              <a:t>4</a:t>
            </a:fld>
            <a:endParaRPr lang="en-US" smtClean="0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Read the</a:t>
            </a:r>
            <a:r>
              <a:rPr lang="en-US" baseline="0" dirty="0" smtClean="0"/>
              <a:t> smoke blog to the class, then say, lets take it a step further and look at the models.</a:t>
            </a:r>
            <a:endParaRPr lang="en-US" dirty="0" smtClean="0"/>
          </a:p>
          <a:p>
            <a:r>
              <a:rPr lang="en-US" dirty="0" smtClean="0"/>
              <a:t>http://</a:t>
            </a:r>
            <a:r>
              <a:rPr lang="en-US" dirty="0" err="1" smtClean="0"/>
              <a:t>www.wasmoke.blogspot.com</a:t>
            </a:r>
            <a:r>
              <a:rPr lang="en-US" dirty="0" smtClean="0"/>
              <a:t>/</a:t>
            </a:r>
            <a:r>
              <a:rPr lang="en-US" dirty="0" err="1" smtClean="0"/>
              <a:t>search?updated-max</a:t>
            </a:r>
            <a:r>
              <a:rPr lang="en-US" dirty="0" smtClean="0"/>
              <a:t>=2014-08-18T11:08:00-07:00&amp;max-results=8&amp;start=4&amp;by-date=false</a:t>
            </a:r>
          </a:p>
          <a:p>
            <a:r>
              <a:rPr lang="en-US" dirty="0" smtClean="0"/>
              <a:t>Talk</a:t>
            </a:r>
            <a:r>
              <a:rPr lang="en-US" baseline="0" dirty="0" smtClean="0"/>
              <a:t> about 1-hr and 24-hr concentrations. NAAQS are a 24-hr std. Does smoke stay the same over a 24-hr period? Why or why not?</a:t>
            </a:r>
          </a:p>
          <a:p>
            <a:r>
              <a:rPr lang="en-US" baseline="0" dirty="0" smtClean="0"/>
              <a:t>Use this example to talk about: grid resolution, comparing with monitoring data, timing of impacts and met models being off, calibrating your brain/experience</a:t>
            </a:r>
          </a:p>
          <a:p>
            <a:endParaRPr lang="en-US" baseline="0" dirty="0" smtClean="0"/>
          </a:p>
          <a:p>
            <a:r>
              <a:rPr lang="en-US" dirty="0" smtClean="0"/>
              <a:t>http://kcts9.org/programs/in-close/environment/wildfires-and-climate-change</a:t>
            </a:r>
          </a:p>
          <a:p>
            <a:r>
              <a:rPr lang="en-US" dirty="0" smtClean="0"/>
              <a:t>http://kcts9.org/programs/in-close/environment/</a:t>
            </a:r>
            <a:r>
              <a:rPr lang="en-US" dirty="0" err="1" smtClean="0"/>
              <a:t>carlton</a:t>
            </a:r>
            <a:r>
              <a:rPr lang="en-US" dirty="0" smtClean="0"/>
              <a:t>-complex-progression-map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DD5058-3E3B-A647-9B8F-0E10B7B77218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2473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Meteorology – what if it is off by 30 degrees?</a:t>
            </a:r>
          </a:p>
          <a:p>
            <a:r>
              <a:rPr lang="en-US" dirty="0" smtClean="0"/>
              <a:t>The </a:t>
            </a:r>
            <a:r>
              <a:rPr lang="en-US" dirty="0" err="1" smtClean="0"/>
              <a:t>obs</a:t>
            </a:r>
            <a:r>
              <a:rPr lang="en-US" dirty="0" smtClean="0"/>
              <a:t> showed </a:t>
            </a:r>
            <a:r>
              <a:rPr lang="en-US" dirty="0" err="1" smtClean="0"/>
              <a:t>Twisp</a:t>
            </a:r>
            <a:r>
              <a:rPr lang="en-US" baseline="0" dirty="0" smtClean="0"/>
              <a:t> getting hit harder, yet </a:t>
            </a:r>
            <a:r>
              <a:rPr lang="en-US" baseline="0" dirty="0" err="1" smtClean="0"/>
              <a:t>BlueSky</a:t>
            </a:r>
            <a:r>
              <a:rPr lang="en-US" baseline="0" dirty="0" smtClean="0"/>
              <a:t> typically hit Winthrop harder – work in process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DD5058-3E3B-A647-9B8F-0E10B7B77218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5412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Meteorology – what if it is off by 30 degrees? Does it matter so much with</a:t>
            </a:r>
            <a:r>
              <a:rPr lang="en-US" baseline="0" dirty="0" smtClean="0"/>
              <a:t> this resolution?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DD5058-3E3B-A647-9B8F-0E10B7B77218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9565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OTHER STUFF??? Talk with Miriam,</a:t>
            </a:r>
            <a:r>
              <a:rPr lang="en-US" baseline="0" dirty="0" smtClean="0"/>
              <a:t> talk with </a:t>
            </a:r>
            <a:r>
              <a:rPr lang="en-US" baseline="0" dirty="0" err="1" smtClean="0"/>
              <a:t>Sim</a:t>
            </a:r>
            <a:r>
              <a:rPr lang="en-US" baseline="0" dirty="0" smtClean="0"/>
              <a:t> if possible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DD5058-3E3B-A647-9B8F-0E10B7B77218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5273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174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dirty="0" smtClean="0">
                <a:latin typeface="Arial" charset="0"/>
                <a:ea typeface="ＭＳ Ｐゴシック" charset="0"/>
              </a:rPr>
              <a:t>Go over how each</a:t>
            </a:r>
            <a:r>
              <a:rPr lang="en-US" baseline="0" dirty="0" smtClean="0">
                <a:latin typeface="Arial" charset="0"/>
                <a:ea typeface="ＭＳ Ｐゴシック" charset="0"/>
              </a:rPr>
              <a:t> step is full of variability.</a:t>
            </a:r>
            <a:endParaRPr lang="en-US" dirty="0">
              <a:latin typeface="Arial" charset="0"/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12 domains per day, 6 are run twice</a:t>
            </a:r>
            <a:r>
              <a:rPr lang="en-US" baseline="0" dirty="0" smtClean="0"/>
              <a:t> a day (00Z, 12Z) – 18 </a:t>
            </a:r>
            <a:r>
              <a:rPr lang="en-US" baseline="0" dirty="0" err="1" smtClean="0"/>
              <a:t>hysplit</a:t>
            </a:r>
            <a:r>
              <a:rPr lang="en-US" baseline="0" dirty="0" smtClean="0"/>
              <a:t> particle runs. Many puff runs too. </a:t>
            </a:r>
          </a:p>
          <a:p>
            <a:r>
              <a:rPr lang="en-US" baseline="0" dirty="0" smtClean="0"/>
              <a:t>This does not include custom runs.</a:t>
            </a:r>
          </a:p>
          <a:p>
            <a:r>
              <a:rPr lang="en-US" baseline="0" dirty="0" smtClean="0"/>
              <a:t>Forecast lengths are 24-84 hrs.</a:t>
            </a:r>
          </a:p>
          <a:p>
            <a:r>
              <a:rPr lang="en-US" baseline="0" dirty="0" smtClean="0"/>
              <a:t>Fires are persisted into the future.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DD5058-3E3B-A647-9B8F-0E10B7B77218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3683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12 domains per day, 6 are run twice</a:t>
            </a:r>
            <a:r>
              <a:rPr lang="en-US" baseline="0" dirty="0" smtClean="0"/>
              <a:t> a day (00Z, 12Z) – 18 </a:t>
            </a:r>
            <a:r>
              <a:rPr lang="en-US" baseline="0" dirty="0" err="1" smtClean="0"/>
              <a:t>hysplit</a:t>
            </a:r>
            <a:r>
              <a:rPr lang="en-US" baseline="0" dirty="0" smtClean="0"/>
              <a:t> particle runs. Many puff runs too. </a:t>
            </a:r>
          </a:p>
          <a:p>
            <a:r>
              <a:rPr lang="en-US" baseline="0" dirty="0" smtClean="0"/>
              <a:t>This does not include custom runs.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DD5058-3E3B-A647-9B8F-0E10B7B77218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2880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DD5058-3E3B-A647-9B8F-0E10B7B77218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018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Each point is</a:t>
            </a:r>
            <a:r>
              <a:rPr lang="en-US" baseline="0" dirty="0" smtClean="0"/>
              <a:t> 6 hours out in time.</a:t>
            </a:r>
          </a:p>
          <a:p>
            <a:r>
              <a:rPr lang="en-US" baseline="0" dirty="0" smtClean="0"/>
              <a:t>12-km NAM</a:t>
            </a:r>
          </a:p>
          <a:p>
            <a:r>
              <a:rPr lang="en-US" baseline="0" dirty="0" smtClean="0"/>
              <a:t>The three release heights are not modifiable currently.</a:t>
            </a:r>
          </a:p>
          <a:p>
            <a:r>
              <a:rPr lang="en-US" baseline="0" dirty="0" smtClean="0"/>
              <a:t>Trial product over the last year.</a:t>
            </a:r>
          </a:p>
          <a:p>
            <a:r>
              <a:rPr lang="en-US" baseline="0" dirty="0" smtClean="0"/>
              <a:t>Looking at making operational.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9592A8-9C41-4C88-9EFE-57FB92620EB3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viewer.smoke.airfire.org</a:t>
            </a:r>
            <a:r>
              <a:rPr lang="en-US" dirty="0" smtClean="0"/>
              <a:t>/run/</a:t>
            </a:r>
            <a:r>
              <a:rPr lang="en-US" dirty="0" err="1" smtClean="0"/>
              <a:t>hysplit-pp</a:t>
            </a:r>
            <a:r>
              <a:rPr lang="en-US" dirty="0" smtClean="0"/>
              <a:t>/PNW-4km-Bend-Intr/2014100500/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DD5058-3E3B-A647-9B8F-0E10B7B77218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6044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Go interactive with </a:t>
            </a:r>
            <a:r>
              <a:rPr lang="en-US" dirty="0" err="1" smtClean="0"/>
              <a:t>websky</a:t>
            </a:r>
            <a:r>
              <a:rPr lang="en-US" dirty="0" smtClean="0"/>
              <a:t> if possible.</a:t>
            </a:r>
          </a:p>
          <a:p>
            <a:r>
              <a:rPr lang="en-US" dirty="0" smtClean="0"/>
              <a:t>http://</a:t>
            </a:r>
            <a:r>
              <a:rPr lang="en-US" dirty="0" err="1" smtClean="0"/>
              <a:t>viewer.smoke.airfire.org</a:t>
            </a:r>
            <a:r>
              <a:rPr lang="en-US" dirty="0" smtClean="0"/>
              <a:t>/run/</a:t>
            </a:r>
            <a:r>
              <a:rPr lang="en-US" dirty="0" err="1" smtClean="0"/>
              <a:t>hysplit-pp</a:t>
            </a:r>
            <a:r>
              <a:rPr lang="en-US" dirty="0" smtClean="0"/>
              <a:t>/FW06Z-1km-Bend-Intr/2014100506/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DD5058-3E3B-A647-9B8F-0E10B7B77218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0414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Use this example to talk about: grid resolution, comparing with monitoring data, timing of impacts and met models being off, calibrating your brain/experience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Example of: our production runs, how they get used by the ARA program for wildfires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DD5058-3E3B-A647-9B8F-0E10B7B77218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179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5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0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1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2" name="Text Box 16"/>
          <p:cNvSpPr txBox="1">
            <a:spLocks noChangeArrowheads="1"/>
          </p:cNvSpPr>
          <p:nvPr/>
        </p:nvSpPr>
        <p:spPr bwMode="auto">
          <a:xfrm>
            <a:off x="457200" y="0"/>
            <a:ext cx="7620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  <a:buClrTx/>
              <a:buFontTx/>
              <a:buNone/>
              <a:defRPr/>
            </a:pPr>
            <a:endParaRPr lang="en-US" sz="2800" b="0">
              <a:solidFill>
                <a:schemeClr val="tx2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3" name="Rectangle 17"/>
          <p:cNvSpPr>
            <a:spLocks noChangeArrowheads="1"/>
          </p:cNvSpPr>
          <p:nvPr/>
        </p:nvSpPr>
        <p:spPr bwMode="auto">
          <a:xfrm>
            <a:off x="0" y="0"/>
            <a:ext cx="9144000" cy="379413"/>
          </a:xfrm>
          <a:prstGeom prst="rect">
            <a:avLst/>
          </a:prstGeom>
          <a:solidFill>
            <a:srgbClr val="000066">
              <a:alpha val="80000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xt Box 18"/>
          <p:cNvSpPr txBox="1">
            <a:spLocks noChangeArrowheads="1"/>
          </p:cNvSpPr>
          <p:nvPr/>
        </p:nvSpPr>
        <p:spPr bwMode="auto">
          <a:xfrm>
            <a:off x="304800" y="0"/>
            <a:ext cx="74676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  <a:buClrTx/>
              <a:buFontTx/>
              <a:buNone/>
              <a:defRPr/>
            </a:pPr>
            <a:r>
              <a:rPr lang="en-US" sz="2000">
                <a:solidFill>
                  <a:srgbClr val="FFFFE5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/>
            </a:r>
            <a:br>
              <a:rPr lang="en-US" sz="2000">
                <a:solidFill>
                  <a:srgbClr val="FFFFE5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endParaRPr lang="en-US" sz="2000">
              <a:solidFill>
                <a:srgbClr val="FFFFE5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267722" name="Rectangle 10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73250"/>
            <a:ext cx="7772400" cy="155575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267723" name="Rectangle 11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5" name="Rectangle 12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02A3C4-E569-8C40-9102-B8A5DB5B632B}" type="datetime1">
              <a:rPr lang="en-US" smtClean="0"/>
              <a:pPr>
                <a:defRPr/>
              </a:pPr>
              <a:t>11/23/15</a:t>
            </a:fld>
            <a:endParaRPr lang="en-US"/>
          </a:p>
        </p:txBody>
      </p:sp>
      <p:sp>
        <p:nvSpPr>
          <p:cNvPr id="1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9638F4-93BE-8F48-BF32-424C409C83E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0C8DC8-CBFB-4147-97E6-AC09651BA096}" type="datetime1">
              <a:rPr lang="en-US" smtClean="0"/>
              <a:pPr>
                <a:defRPr/>
              </a:pPr>
              <a:t>11/23/15</a:t>
            </a:fld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063E65-17E3-FB4D-BC51-BCEF169B131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538563-78D3-C24D-8441-B9D55DB944C9}" type="datetime1">
              <a:rPr lang="en-US" smtClean="0"/>
              <a:pPr>
                <a:defRPr/>
              </a:pPr>
              <a:t>11/23/15</a:t>
            </a:fld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1820E8-08C4-D144-A30B-E103C7FBFA8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9FBEFB-F256-CA42-B406-8B1536647142}" type="datetime1">
              <a:rPr lang="en-US" smtClean="0"/>
              <a:pPr>
                <a:defRPr/>
              </a:pPr>
              <a:t>11/23/15</a:t>
            </a:fld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5D79C6-81A6-964D-AD88-3589CF0A27F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158583-AEB0-1147-ABB0-D948D4FC47EC}" type="datetime1">
              <a:rPr lang="en-US" smtClean="0"/>
              <a:pPr>
                <a:defRPr/>
              </a:pPr>
              <a:t>11/23/15</a:t>
            </a:fld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34DCE2-9EA6-9040-AEF6-DE47091D179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9803C5-C0A8-2049-9310-DC5C6532472A}" type="datetime1">
              <a:rPr lang="en-US" smtClean="0"/>
              <a:pPr>
                <a:defRPr/>
              </a:pPr>
              <a:t>11/23/15</a:t>
            </a:fld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72C079-F9D5-0544-AC74-0E3123C9256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BCDF9A-4561-394E-8049-A742DA0864DE}" type="datetime1">
              <a:rPr lang="en-US" smtClean="0"/>
              <a:pPr>
                <a:defRPr/>
              </a:pPr>
              <a:t>11/23/15</a:t>
            </a:fld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2ACFB4-2B53-8F45-97E9-8B2B4835343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9259AB-3DC4-FC4F-BE3E-87ED54BB36BD}" type="datetime1">
              <a:rPr lang="en-US" smtClean="0"/>
              <a:pPr>
                <a:defRPr/>
              </a:pPr>
              <a:t>11/23/15</a:t>
            </a:fld>
            <a:endParaRPr lang="en-US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73E80A-780B-A343-A97F-7A46C3F79D1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67B63B-7E59-1A40-B7AB-7A1F4DB18FFB}" type="datetime1">
              <a:rPr lang="en-US" smtClean="0"/>
              <a:pPr>
                <a:defRPr/>
              </a:pPr>
              <a:t>11/23/15</a:t>
            </a:fld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1D4C86-B650-794C-B5E3-A3271B462B6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050A2E-C191-2140-8E38-E5EFC935DC48}" type="datetime1">
              <a:rPr lang="en-US" smtClean="0"/>
              <a:pPr>
                <a:defRPr/>
              </a:pPr>
              <a:t>11/23/15</a:t>
            </a:fld>
            <a:endParaRPr lang="en-U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56BFB1-732E-AE40-94F4-1D14073823D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7B91AF-E56A-F540-8605-3FB3FD68D322}" type="datetime1">
              <a:rPr lang="en-US" smtClean="0"/>
              <a:pPr>
                <a:defRPr/>
              </a:pPr>
              <a:t>11/23/15</a:t>
            </a:fld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981A1E-B5E5-DC43-BCCB-3DF77A32F96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BD698B-FCDA-9541-A88E-8956412069ED}" type="datetime1">
              <a:rPr lang="en-US" smtClean="0"/>
              <a:pPr>
                <a:defRPr/>
              </a:pPr>
              <a:t>11/23/15</a:t>
            </a:fld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48B6B4-FD91-554A-8A8B-94E36909872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1266691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266692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266693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266694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266695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266696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266697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266698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26669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266700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1000" b="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+mn-lt"/>
                <a:cs typeface="Arial" charset="0"/>
              </a:defRPr>
            </a:lvl1pPr>
          </a:lstStyle>
          <a:p>
            <a:pPr>
              <a:defRPr/>
            </a:pPr>
            <a:fld id="{DA9FBEFB-F256-CA42-B406-8B1536647142}" type="datetime1">
              <a:rPr lang="en-US" smtClean="0"/>
              <a:pPr>
                <a:defRPr/>
              </a:pPr>
              <a:t>11/23/15</a:t>
            </a:fld>
            <a:endParaRPr lang="en-US"/>
          </a:p>
        </p:txBody>
      </p:sp>
      <p:sp>
        <p:nvSpPr>
          <p:cNvPr id="1266701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1000" b="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+mn-lt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66702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1000" b="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+mn-lt"/>
                <a:cs typeface="Arial" charset="0"/>
              </a:defRPr>
            </a:lvl1pPr>
          </a:lstStyle>
          <a:p>
            <a:pPr>
              <a:defRPr/>
            </a:pPr>
            <a:fld id="{4B5D79C6-81A6-964D-AD88-3589CF0A27F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66704" name="Text Box 16"/>
          <p:cNvSpPr txBox="1">
            <a:spLocks noChangeArrowheads="1"/>
          </p:cNvSpPr>
          <p:nvPr/>
        </p:nvSpPr>
        <p:spPr bwMode="auto">
          <a:xfrm>
            <a:off x="457200" y="0"/>
            <a:ext cx="7620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  <a:buClrTx/>
              <a:buFontTx/>
              <a:buNone/>
              <a:defRPr/>
            </a:pPr>
            <a:endParaRPr lang="en-US" sz="2800" b="0">
              <a:solidFill>
                <a:schemeClr val="tx2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266706" name="Text Box 18"/>
          <p:cNvSpPr txBox="1">
            <a:spLocks noChangeArrowheads="1"/>
          </p:cNvSpPr>
          <p:nvPr/>
        </p:nvSpPr>
        <p:spPr bwMode="auto">
          <a:xfrm>
            <a:off x="304800" y="0"/>
            <a:ext cx="74676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  <a:buClrTx/>
              <a:buFontTx/>
              <a:buNone/>
              <a:defRPr/>
            </a:pPr>
            <a:r>
              <a:rPr lang="en-US" sz="2000">
                <a:solidFill>
                  <a:srgbClr val="FFFFE5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/>
            </a:r>
            <a:br>
              <a:rPr lang="en-US" sz="2000">
                <a:solidFill>
                  <a:srgbClr val="FFFFE5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endParaRPr lang="en-US" sz="2000">
              <a:solidFill>
                <a:srgbClr val="FFFFE5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8" r:id="rId12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pitchFamily="2" charset="2"/>
        <a:buChar char="l"/>
        <a:defRPr sz="3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l"/>
        <a:defRPr sz="2800">
          <a:solidFill>
            <a:schemeClr val="tx1"/>
          </a:solidFill>
          <a:effectLst/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l"/>
        <a:defRPr sz="2400">
          <a:solidFill>
            <a:schemeClr val="tx1"/>
          </a:solidFill>
          <a:effectLst/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/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/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smoke.airfire.org/complexity/" TargetMode="External"/><Relationship Id="rId3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regonsmoke.blogspot.com" TargetMode="External"/><Relationship Id="rId4" Type="http://schemas.openxmlformats.org/officeDocument/2006/relationships/hyperlink" Target="http://www.idsmoke.blogspot.com" TargetMode="External"/><Relationship Id="rId5" Type="http://schemas.openxmlformats.org/officeDocument/2006/relationships/hyperlink" Target="http://californiasmokeinfo.blogspot.com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wasmoke.blogspot.com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ready.arl.noaa.gov/HYSPLIT.php" TargetMode="External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9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1.jpeg"/></Relationships>
</file>

<file path=ppt/slides/_rels/slide31.xml.rels><?xml version="1.0" encoding="UTF-8" standalone="yes"?>
<Relationships xmlns="http://schemas.openxmlformats.org/package/2006/relationships"><Relationship Id="rId9" Type="http://schemas.openxmlformats.org/officeDocument/2006/relationships/image" Target="../media/image35.jpeg"/><Relationship Id="rId20" Type="http://schemas.openxmlformats.org/officeDocument/2006/relationships/image" Target="../media/image42.png"/><Relationship Id="rId10" Type="http://schemas.openxmlformats.org/officeDocument/2006/relationships/hyperlink" Target="http://www.forestsandrangelands.gov/" TargetMode="External"/><Relationship Id="rId11" Type="http://schemas.openxmlformats.org/officeDocument/2006/relationships/image" Target="../media/image36.jpeg"/><Relationship Id="rId12" Type="http://schemas.openxmlformats.org/officeDocument/2006/relationships/hyperlink" Target="http://www.noaa.gov/" TargetMode="External"/><Relationship Id="rId13" Type="http://schemas.openxmlformats.org/officeDocument/2006/relationships/image" Target="../media/image37.jpeg"/><Relationship Id="rId14" Type="http://schemas.openxmlformats.org/officeDocument/2006/relationships/image" Target="../media/image38.wmf"/><Relationship Id="rId15" Type="http://schemas.openxmlformats.org/officeDocument/2006/relationships/image" Target="../media/image39.png"/><Relationship Id="rId16" Type="http://schemas.openxmlformats.org/officeDocument/2006/relationships/image" Target="../media/image40.jpeg"/><Relationship Id="rId17" Type="http://schemas.openxmlformats.org/officeDocument/2006/relationships/image" Target="../media/image41.jpeg"/><Relationship Id="rId18" Type="http://schemas.openxmlformats.org/officeDocument/2006/relationships/hyperlink" Target="mailto:smoneill@fs.fed.us" TargetMode="External"/><Relationship Id="rId19" Type="http://schemas.openxmlformats.org/officeDocument/2006/relationships/hyperlink" Target="mailto:susan.m.oneill@gmail.com" TargetMode="External"/><Relationship Id="rId1" Type="http://schemas.openxmlformats.org/officeDocument/2006/relationships/slideLayout" Target="../slideLayouts/slideLayout7.xml"/><Relationship Id="rId2" Type="http://schemas.openxmlformats.org/officeDocument/2006/relationships/hyperlink" Target="http://www.nasa.gov/" TargetMode="External"/><Relationship Id="rId3" Type="http://schemas.openxmlformats.org/officeDocument/2006/relationships/image" Target="../media/image32.jpeg"/><Relationship Id="rId4" Type="http://schemas.openxmlformats.org/officeDocument/2006/relationships/hyperlink" Target="http://www.epa.gov/" TargetMode="External"/><Relationship Id="rId5" Type="http://schemas.openxmlformats.org/officeDocument/2006/relationships/image" Target="../media/image33.jpeg"/><Relationship Id="rId6" Type="http://schemas.openxmlformats.org/officeDocument/2006/relationships/hyperlink" Target="http://www.fs.fed.us/" TargetMode="External"/><Relationship Id="rId7" Type="http://schemas.openxmlformats.org/officeDocument/2006/relationships/image" Target="../media/image34.jpeg"/><Relationship Id="rId8" Type="http://schemas.openxmlformats.org/officeDocument/2006/relationships/hyperlink" Target="http://www.doi.gov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hyperlink" Target="http://www.airfire.org/data/bluesky-daily/" TargetMode="External"/><Relationship Id="rId5" Type="http://schemas.openxmlformats.org/officeDocument/2006/relationships/hyperlink" Target="http://playground.airfire.org/" TargetMode="External"/><Relationship Id="rId6" Type="http://schemas.openxmlformats.org/officeDocument/2006/relationships/hyperlink" Target="http://ready.arl.noaa.gov/HYSPLIT.php" TargetMode="External"/><Relationship Id="rId7" Type="http://schemas.openxmlformats.org/officeDocument/2006/relationships/hyperlink" Target="http://lar.wsu.edu/%5C/airpact/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hyperlink" Target="http://www.airfire.org/data/bluesky-daily/" TargetMode="External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hyperlink" Target="http://www.airfire.org/data/bluesky-daily/" TargetMode="External"/><Relationship Id="rId3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4" Type="http://schemas.openxmlformats.org/officeDocument/2006/relationships/hyperlink" Target="http://smoke.airfire.org/monitoring/" TargetMode="External"/><Relationship Id="rId5" Type="http://schemas.openxmlformats.org/officeDocument/2006/relationships/hyperlink" Target="http://smoke.airfire.org/complexity/" TargetMode="External"/><Relationship Id="rId6" Type="http://schemas.openxmlformats.org/officeDocument/2006/relationships/hyperlink" Target="http://smoke.airfire.org/vcis/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79380"/>
            <a:ext cx="9144000" cy="6858000"/>
            <a:chOff x="0" y="0"/>
            <a:chExt cx="9144000" cy="685800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0" y="6617934"/>
              <a:ext cx="2514600" cy="2400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sz="1200" i="1" dirty="0" smtClean="0"/>
                <a:t>Photo Seattle Times, 9/2012</a:t>
              </a:r>
              <a:endParaRPr lang="en-US" sz="1200" i="1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 sz="quarter"/>
          </p:nvPr>
        </p:nvSpPr>
        <p:spPr>
          <a:xfrm>
            <a:off x="465671" y="455425"/>
            <a:ext cx="8382000" cy="3094065"/>
          </a:xfrm>
        </p:spPr>
        <p:txBody>
          <a:bodyPr>
            <a:noAutofit/>
          </a:bodyPr>
          <a:lstStyle/>
          <a:p>
            <a:r>
              <a:rPr lang="en-US" sz="4400" b="1" dirty="0" smtClean="0">
                <a:solidFill>
                  <a:schemeClr val="bg1"/>
                </a:solidFill>
                <a:effectLst/>
              </a:rPr>
              <a:t>Tools for Wildfire Smoke Management</a:t>
            </a:r>
            <a:br>
              <a:rPr lang="en-US" sz="4400" b="1" dirty="0" smtClean="0">
                <a:solidFill>
                  <a:schemeClr val="bg1"/>
                </a:solidFill>
                <a:effectLst/>
              </a:rPr>
            </a:br>
            <a:endParaRPr lang="en-US" sz="4400" b="1" i="1" dirty="0">
              <a:solidFill>
                <a:schemeClr val="bg1"/>
              </a:solidFill>
              <a:effectLst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13614" y="4022765"/>
            <a:ext cx="580201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i="1" dirty="0" smtClean="0">
                <a:solidFill>
                  <a:srgbClr val="FFFFFF"/>
                </a:solidFill>
              </a:rPr>
              <a:t>Miriam Rorig, Research Meteorologist</a:t>
            </a:r>
          </a:p>
          <a:p>
            <a:pPr algn="ctr"/>
            <a:r>
              <a:rPr lang="en-US" sz="2400" b="1" i="1" dirty="0" smtClean="0">
                <a:solidFill>
                  <a:srgbClr val="FFFFFF"/>
                </a:solidFill>
              </a:rPr>
              <a:t>USDA Forest Service, </a:t>
            </a:r>
            <a:r>
              <a:rPr lang="en-US" sz="2400" b="1" i="1" dirty="0" err="1" smtClean="0">
                <a:solidFill>
                  <a:srgbClr val="FFFFFF"/>
                </a:solidFill>
              </a:rPr>
              <a:t>AirFire</a:t>
            </a:r>
            <a:r>
              <a:rPr lang="en-US" sz="2400" b="1" i="1" dirty="0" smtClean="0">
                <a:solidFill>
                  <a:srgbClr val="FFFFFF"/>
                </a:solidFill>
              </a:rPr>
              <a:t> Team</a:t>
            </a:r>
            <a:endParaRPr lang="en-US" sz="2400" b="1" i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513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3726"/>
            <a:ext cx="8229600" cy="697446"/>
          </a:xfrm>
        </p:spPr>
        <p:txBody>
          <a:bodyPr/>
          <a:lstStyle/>
          <a:p>
            <a:r>
              <a:rPr lang="en-US" sz="3200" dirty="0"/>
              <a:t>http://</a:t>
            </a:r>
            <a:r>
              <a:rPr lang="en-US" sz="3200" dirty="0" err="1"/>
              <a:t>smoke.airfire.org</a:t>
            </a:r>
            <a:r>
              <a:rPr lang="en-US" sz="3200" dirty="0"/>
              <a:t>/</a:t>
            </a:r>
            <a:r>
              <a:rPr lang="en-US" sz="3200" dirty="0" err="1" smtClean="0"/>
              <a:t>monitoringReport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240" y="555660"/>
            <a:ext cx="7124700" cy="5980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8843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82660"/>
            <a:ext cx="9144000" cy="4207508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-73726"/>
            <a:ext cx="8229600" cy="697446"/>
          </a:xfrm>
        </p:spPr>
        <p:txBody>
          <a:bodyPr/>
          <a:lstStyle/>
          <a:p>
            <a:r>
              <a:rPr lang="en-US" sz="3200" dirty="0"/>
              <a:t>http://</a:t>
            </a:r>
            <a:r>
              <a:rPr lang="en-US" sz="3200" dirty="0" err="1"/>
              <a:t>smoke.airfire.org</a:t>
            </a:r>
            <a:r>
              <a:rPr lang="en-US" sz="3200" dirty="0"/>
              <a:t>/</a:t>
            </a:r>
            <a:r>
              <a:rPr lang="en-US" sz="3200" dirty="0" err="1" smtClean="0"/>
              <a:t>monitoringReport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0257161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73100"/>
            <a:ext cx="9144000" cy="4297523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-73726"/>
            <a:ext cx="8229600" cy="697446"/>
          </a:xfrm>
        </p:spPr>
        <p:txBody>
          <a:bodyPr/>
          <a:lstStyle/>
          <a:p>
            <a:r>
              <a:rPr lang="en-US" sz="3200" dirty="0"/>
              <a:t>http://</a:t>
            </a:r>
            <a:r>
              <a:rPr lang="en-US" sz="3200" dirty="0" err="1"/>
              <a:t>smoke.airfire.org</a:t>
            </a:r>
            <a:r>
              <a:rPr lang="en-US" sz="3200" dirty="0"/>
              <a:t>/</a:t>
            </a:r>
            <a:r>
              <a:rPr lang="en-US" sz="3200" dirty="0" err="1" smtClean="0"/>
              <a:t>monitoringReport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8653448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9674"/>
            <a:ext cx="8229600" cy="1003628"/>
          </a:xfrm>
        </p:spPr>
        <p:txBody>
          <a:bodyPr/>
          <a:lstStyle/>
          <a:p>
            <a:r>
              <a:rPr lang="en-US" sz="3200" dirty="0"/>
              <a:t>http://</a:t>
            </a:r>
            <a:r>
              <a:rPr lang="en-US" sz="3200" dirty="0" err="1"/>
              <a:t>smoke.airfire.org</a:t>
            </a:r>
            <a:r>
              <a:rPr lang="en-US" sz="3200" dirty="0"/>
              <a:t>/</a:t>
            </a:r>
            <a:r>
              <a:rPr lang="en-US" sz="3200" dirty="0" err="1"/>
              <a:t>complexityTest</a:t>
            </a:r>
            <a:r>
              <a:rPr lang="en-US" sz="3200" dirty="0" smtClean="0"/>
              <a:t>/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13120"/>
            <a:ext cx="9144000" cy="3999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286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http://</a:t>
            </a:r>
            <a:r>
              <a:rPr lang="en-US" sz="3200" dirty="0" err="1"/>
              <a:t>smoke.airfire.org</a:t>
            </a:r>
            <a:r>
              <a:rPr lang="en-US" sz="3200" dirty="0"/>
              <a:t>/</a:t>
            </a:r>
            <a:r>
              <a:rPr lang="en-US" sz="3200" dirty="0" err="1"/>
              <a:t>complexityTest</a:t>
            </a:r>
            <a:r>
              <a:rPr lang="en-US" sz="3200" dirty="0"/>
              <a:t>/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71600"/>
            <a:ext cx="9144000" cy="4109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6755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http://</a:t>
            </a:r>
            <a:r>
              <a:rPr lang="en-US" sz="3200" dirty="0" err="1"/>
              <a:t>smoke.airfire.org</a:t>
            </a:r>
            <a:r>
              <a:rPr lang="en-US" sz="3200" dirty="0"/>
              <a:t>/</a:t>
            </a:r>
            <a:r>
              <a:rPr lang="en-US" sz="3200" dirty="0" err="1"/>
              <a:t>complexityTest</a:t>
            </a:r>
            <a:r>
              <a:rPr lang="en-US" sz="3200" dirty="0"/>
              <a:t>/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097252"/>
            <a:ext cx="8115300" cy="555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0163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856209"/>
          </a:xfrm>
        </p:spPr>
        <p:txBody>
          <a:bodyPr/>
          <a:lstStyle/>
          <a:p>
            <a:r>
              <a:rPr lang="en-US" sz="3200" dirty="0">
                <a:hlinkClick r:id="rId2"/>
              </a:rPr>
              <a:t>http://smoke.airfire.org/trajectories/</a:t>
            </a:r>
            <a:r>
              <a:rPr lang="en-US" sz="3200" dirty="0"/>
              <a:t/>
            </a:r>
            <a:br>
              <a:rPr lang="en-US" sz="3200" dirty="0"/>
            </a:b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05340"/>
            <a:ext cx="9144000" cy="538499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4729" y="1383516"/>
            <a:ext cx="10319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k</a:t>
            </a:r>
            <a:r>
              <a:rPr lang="en-US" dirty="0" err="1" smtClean="0">
                <a:solidFill>
                  <a:schemeClr val="bg1"/>
                </a:solidFill>
              </a:rPr>
              <a:t>mz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err="1" smtClean="0">
                <a:solidFill>
                  <a:schemeClr val="bg1"/>
                </a:solidFill>
              </a:rPr>
              <a:t>csv</a:t>
            </a:r>
            <a:endParaRPr lang="en-US" dirty="0" smtClean="0">
              <a:solidFill>
                <a:schemeClr val="bg1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 bwMode="auto">
          <a:xfrm flipV="1">
            <a:off x="714397" y="1689693"/>
            <a:ext cx="782435" cy="11340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35337628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7713"/>
            <a:ext cx="8229600" cy="901567"/>
          </a:xfrm>
        </p:spPr>
        <p:txBody>
          <a:bodyPr/>
          <a:lstStyle/>
          <a:p>
            <a:r>
              <a:rPr lang="en-US" sz="3200" dirty="0"/>
              <a:t>http://</a:t>
            </a:r>
            <a:r>
              <a:rPr lang="en-US" sz="3200" dirty="0" err="1"/>
              <a:t>smoke.airfire.org</a:t>
            </a:r>
            <a:r>
              <a:rPr lang="en-US" sz="3200" dirty="0"/>
              <a:t>/</a:t>
            </a:r>
            <a:r>
              <a:rPr lang="en-US" sz="3200" dirty="0" err="1"/>
              <a:t>vcis</a:t>
            </a:r>
            <a:r>
              <a:rPr lang="en-US" sz="3200" dirty="0" smtClean="0"/>
              <a:t>/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8796" y="1009280"/>
            <a:ext cx="6267450" cy="548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9527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State Smoke Blogs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46201"/>
          </a:xfrm>
        </p:spPr>
        <p:txBody>
          <a:bodyPr/>
          <a:lstStyle/>
          <a:p>
            <a:r>
              <a:rPr lang="en-US" dirty="0" smtClean="0">
                <a:hlinkClick r:id="rId2"/>
              </a:rPr>
              <a:t>www.wasmoke.blogspot.com</a:t>
            </a:r>
            <a:endParaRPr lang="en-US" dirty="0" smtClean="0"/>
          </a:p>
          <a:p>
            <a:r>
              <a:rPr lang="en-US" dirty="0">
                <a:hlinkClick r:id="rId3"/>
              </a:rPr>
              <a:t>http://</a:t>
            </a:r>
            <a:r>
              <a:rPr lang="en-US" dirty="0" smtClean="0">
                <a:hlinkClick r:id="rId3"/>
              </a:rPr>
              <a:t>www.oregonsmoke.blogspot.com</a:t>
            </a:r>
            <a:endParaRPr lang="en-US" dirty="0" smtClean="0"/>
          </a:p>
          <a:p>
            <a:r>
              <a:rPr lang="en-US" dirty="0">
                <a:hlinkClick r:id="rId4"/>
              </a:rPr>
              <a:t>http://</a:t>
            </a:r>
            <a:r>
              <a:rPr lang="en-US" dirty="0" smtClean="0">
                <a:hlinkClick r:id="rId4"/>
              </a:rPr>
              <a:t>www.idsmoke.blogspot.com</a:t>
            </a:r>
            <a:endParaRPr lang="en-US" dirty="0" smtClean="0"/>
          </a:p>
          <a:p>
            <a:r>
              <a:rPr lang="en-US" dirty="0">
                <a:hlinkClick r:id="rId5"/>
              </a:rPr>
              <a:t>http://</a:t>
            </a:r>
            <a:r>
              <a:rPr lang="en-US" dirty="0" smtClean="0">
                <a:hlinkClick r:id="rId5"/>
              </a:rPr>
              <a:t>californiasmokeinfo.blogspot.com</a:t>
            </a:r>
            <a:endParaRPr lang="en-US" dirty="0" smtClean="0"/>
          </a:p>
          <a:p>
            <a:endParaRPr lang="en-US" dirty="0"/>
          </a:p>
          <a:p>
            <a:pPr marL="0" indent="0">
              <a:buNone/>
            </a:pPr>
            <a:r>
              <a:rPr lang="en-US" dirty="0" smtClean="0"/>
              <a:t>No smoke blogs in your state? Go to the website of the state agency responsible for regulating and monitoring air quality.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96887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22" y="698500"/>
            <a:ext cx="9144000" cy="614013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00100" y="12700"/>
            <a:ext cx="79629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/>
              <a:t>BlueSky</a:t>
            </a:r>
            <a:r>
              <a:rPr lang="en-US" sz="2400" dirty="0" smtClean="0"/>
              <a:t> Playground – allows users to do custom runs</a:t>
            </a:r>
            <a:endParaRPr lang="en-US" dirty="0" smtClean="0"/>
          </a:p>
          <a:p>
            <a:pPr algn="ctr"/>
            <a:r>
              <a:rPr lang="en-US" dirty="0" err="1" smtClean="0"/>
              <a:t>playground.airfire.org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0200" y="3244534"/>
            <a:ext cx="5003800" cy="359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225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Update on existing Tools available to FBANs and LTANs</a:t>
            </a:r>
          </a:p>
          <a:p>
            <a:r>
              <a:rPr lang="en-US" dirty="0" smtClean="0"/>
              <a:t>How to work with ARAs </a:t>
            </a:r>
          </a:p>
          <a:p>
            <a:r>
              <a:rPr lang="en-US" dirty="0" smtClean="0"/>
              <a:t>Available help if </a:t>
            </a:r>
            <a:r>
              <a:rPr lang="en-US" dirty="0" smtClean="0"/>
              <a:t>there is no ARA on your </a:t>
            </a:r>
            <a:r>
              <a:rPr lang="en-US" dirty="0" smtClean="0"/>
              <a:t>incident (how to get custom runs)</a:t>
            </a:r>
            <a:endParaRPr lang="en-US" dirty="0" smtClean="0"/>
          </a:p>
          <a:p>
            <a:r>
              <a:rPr lang="en-US" dirty="0" smtClean="0"/>
              <a:t>Interpreting </a:t>
            </a:r>
            <a:r>
              <a:rPr lang="en-US" dirty="0" err="1" smtClean="0"/>
              <a:t>BlueSky</a:t>
            </a:r>
            <a:r>
              <a:rPr lang="en-US" dirty="0" smtClean="0"/>
              <a:t> output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53226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139825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dirty="0" smtClean="0"/>
              <a:t>NOAA HYSPLIT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1447800"/>
            <a:ext cx="4387510" cy="5334000"/>
          </a:xfrm>
        </p:spPr>
        <p:txBody>
          <a:bodyPr>
            <a:noAutofit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en-US" sz="2400" dirty="0" smtClean="0"/>
              <a:t>Dispersion</a:t>
            </a:r>
            <a:br>
              <a:rPr lang="en-US" sz="2400" dirty="0" smtClean="0"/>
            </a:br>
            <a:endParaRPr lang="en-US" sz="2400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en-US" sz="2400" dirty="0" smtClean="0"/>
              <a:t>Trajectory – Simulates where a parcel of air would travel, given: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sz="2400" dirty="0" smtClean="0"/>
              <a:t>A Release Location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sz="2400" dirty="0" smtClean="0"/>
              <a:t>Release Height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sz="2400" dirty="0" smtClean="0"/>
              <a:t>Date and Time</a:t>
            </a:r>
            <a:br>
              <a:rPr lang="en-US" sz="2400" dirty="0" smtClean="0"/>
            </a:br>
            <a:endParaRPr lang="en-US" sz="2400" dirty="0"/>
          </a:p>
          <a:p>
            <a:pPr eaLnBrk="1" hangingPunct="1">
              <a:lnSpc>
                <a:spcPct val="80000"/>
              </a:lnSpc>
              <a:defRPr/>
            </a:pPr>
            <a:r>
              <a:rPr lang="en-US" sz="2400" dirty="0" smtClean="0"/>
              <a:t>Many meteorological choices</a:t>
            </a:r>
            <a:br>
              <a:rPr lang="en-US" sz="2400" dirty="0" smtClean="0"/>
            </a:br>
            <a:endParaRPr lang="en-US" sz="2400" dirty="0" smtClean="0"/>
          </a:p>
          <a:p>
            <a:pPr>
              <a:lnSpc>
                <a:spcPct val="80000"/>
              </a:lnSpc>
              <a:defRPr/>
            </a:pPr>
            <a:r>
              <a:rPr lang="en-US" sz="2400" dirty="0">
                <a:hlinkClick r:id="rId3"/>
              </a:rPr>
              <a:t>http://ready.arl.noaa.gov/</a:t>
            </a:r>
            <a:r>
              <a:rPr lang="en-US" sz="2400" dirty="0" smtClean="0">
                <a:hlinkClick r:id="rId3"/>
              </a:rPr>
              <a:t>HYSPLIT.php</a:t>
            </a:r>
            <a:r>
              <a:rPr lang="en-US" sz="2400" dirty="0" smtClean="0"/>
              <a:t> 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4587" y="1447800"/>
            <a:ext cx="4113213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893651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123"/>
            <a:ext cx="8229600" cy="813207"/>
          </a:xfrm>
        </p:spPr>
        <p:txBody>
          <a:bodyPr/>
          <a:lstStyle/>
          <a:p>
            <a:r>
              <a:rPr lang="en-US" sz="3600" dirty="0"/>
              <a:t>8/4/2014 </a:t>
            </a:r>
            <a:r>
              <a:rPr lang="en-US" sz="3600" dirty="0" smtClean="0"/>
              <a:t>6am- </a:t>
            </a:r>
            <a:r>
              <a:rPr lang="en-US" sz="3600" dirty="0" err="1" smtClean="0"/>
              <a:t>BlueSky</a:t>
            </a:r>
            <a:r>
              <a:rPr lang="en-US" sz="3600" dirty="0" smtClean="0"/>
              <a:t> vs. AIRPACT</a:t>
            </a:r>
            <a:endParaRPr lang="en-US" sz="3600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71243" y="4161072"/>
            <a:ext cx="4449737" cy="2499345"/>
          </a:xfrm>
        </p:spPr>
        <p:txBody>
          <a:bodyPr/>
          <a:lstStyle/>
          <a:p>
            <a:r>
              <a:rPr lang="en-US" dirty="0" smtClean="0"/>
              <a:t>12 km NWS NAM</a:t>
            </a:r>
          </a:p>
          <a:p>
            <a:r>
              <a:rPr lang="en-US" dirty="0" smtClean="0"/>
              <a:t>1.33 km UW WRF</a:t>
            </a:r>
          </a:p>
          <a:p>
            <a:r>
              <a:rPr lang="en-US" dirty="0" smtClean="0"/>
              <a:t>4 km AIRPACT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243" y="834330"/>
            <a:ext cx="4349770" cy="3200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8194" y="834330"/>
            <a:ext cx="4304489" cy="3200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0121" y="4066502"/>
            <a:ext cx="4262562" cy="2756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916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BlueSky</a:t>
            </a:r>
            <a:r>
              <a:rPr lang="en-US" dirty="0" smtClean="0"/>
              <a:t> Custom Runs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53976" y="1729276"/>
            <a:ext cx="8132823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 smtClean="0"/>
              <a:t>Better information on fire location/size/growth rate/timing/fuels (</a:t>
            </a:r>
            <a:r>
              <a:rPr lang="en-US" sz="2400" dirty="0" err="1" smtClean="0"/>
              <a:t>e.g.information</a:t>
            </a:r>
            <a:r>
              <a:rPr lang="en-US" sz="2400" dirty="0" smtClean="0"/>
              <a:t> coming from WFDSS and/or ARAs)</a:t>
            </a:r>
          </a:p>
          <a:p>
            <a:pPr marL="342900" indent="-342900">
              <a:buFont typeface="Arial"/>
              <a:buChar char="•"/>
            </a:pPr>
            <a:endParaRPr lang="en-US" sz="2400" dirty="0"/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Higher resolution met available (e.g. NAM 1km FW domains)</a:t>
            </a:r>
          </a:p>
          <a:p>
            <a:pPr marL="342900" indent="-342900">
              <a:buFont typeface="Arial"/>
              <a:buChar char="•"/>
            </a:pPr>
            <a:endParaRPr lang="en-US" sz="2400" dirty="0"/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Special projects/studies (e.g. Bend smoke intrusions)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46722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5224" y="219456"/>
            <a:ext cx="6208029" cy="6638544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2937690"/>
            <a:ext cx="2380244" cy="2939151"/>
          </a:xfrm>
        </p:spPr>
        <p:txBody>
          <a:bodyPr/>
          <a:lstStyle/>
          <a:p>
            <a:r>
              <a:rPr lang="en-US" dirty="0" smtClean="0"/>
              <a:t>PNW </a:t>
            </a:r>
            <a:br>
              <a:rPr lang="en-US" dirty="0" smtClean="0"/>
            </a:br>
            <a:r>
              <a:rPr lang="en-US" dirty="0" smtClean="0"/>
              <a:t>4km</a:t>
            </a:r>
          </a:p>
          <a:p>
            <a:r>
              <a:rPr lang="en-US" dirty="0" smtClean="0"/>
              <a:t>10/6/2014 5am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351303" y="932187"/>
            <a:ext cx="24861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Daily scheduled </a:t>
            </a:r>
            <a:r>
              <a:rPr lang="en-US" sz="2400" dirty="0" err="1" smtClean="0"/>
              <a:t>BlueSky</a:t>
            </a:r>
            <a:r>
              <a:rPr lang="en-US" sz="2400" dirty="0" smtClean="0"/>
              <a:t> run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708423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2505370"/>
            <a:ext cx="2339709" cy="2952661"/>
          </a:xfrm>
        </p:spPr>
        <p:txBody>
          <a:bodyPr/>
          <a:lstStyle/>
          <a:p>
            <a:r>
              <a:rPr lang="en-US" dirty="0" smtClean="0"/>
              <a:t>NWS 1km</a:t>
            </a:r>
          </a:p>
          <a:p>
            <a:r>
              <a:rPr lang="en-US" dirty="0" smtClean="0"/>
              <a:t>10/6/2014 5am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2024" y="217612"/>
            <a:ext cx="6211975" cy="664038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1303" y="932187"/>
            <a:ext cx="24861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Custom hi-res </a:t>
            </a:r>
            <a:r>
              <a:rPr lang="en-US" sz="2400" dirty="0" err="1" smtClean="0"/>
              <a:t>BlueSky</a:t>
            </a:r>
            <a:r>
              <a:rPr lang="en-US" sz="2400" dirty="0" smtClean="0"/>
              <a:t> run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5752288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12800" y="431800"/>
            <a:ext cx="749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Interpreting Model Runs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165100" y="1206500"/>
            <a:ext cx="88773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Arial"/>
              <a:buChar char="•"/>
            </a:pPr>
            <a:r>
              <a:rPr lang="en-US" dirty="0" smtClean="0"/>
              <a:t>What question are you trying to answer? </a:t>
            </a:r>
          </a:p>
          <a:p>
            <a:pPr marL="1200150" lvl="2" indent="-285750">
              <a:buFont typeface="Arial"/>
              <a:buChar char="•"/>
            </a:pPr>
            <a:r>
              <a:rPr lang="en-US" dirty="0" smtClean="0"/>
              <a:t>When/where will smoke effects occur</a:t>
            </a:r>
          </a:p>
          <a:p>
            <a:pPr marL="1200150" lvl="2" indent="-285750">
              <a:buFont typeface="Arial"/>
              <a:buChar char="•"/>
            </a:pPr>
            <a:r>
              <a:rPr lang="en-US" dirty="0" smtClean="0"/>
              <a:t>Will there be an </a:t>
            </a:r>
            <a:r>
              <a:rPr lang="en-US" dirty="0" err="1" smtClean="0"/>
              <a:t>exceedence</a:t>
            </a:r>
            <a:r>
              <a:rPr lang="en-US" dirty="0" smtClean="0"/>
              <a:t> of the AQ standards?</a:t>
            </a:r>
          </a:p>
          <a:p>
            <a:pPr marL="742950" lvl="1" indent="-285750">
              <a:buFont typeface="Arial"/>
              <a:buChar char="•"/>
            </a:pPr>
            <a:endParaRPr lang="en-US" dirty="0" smtClean="0"/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Get as much information as possible on what went into the model runs – includes fuels, weather, fire location, fire size, etc.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Familiarize yourself with model limitations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Familiarize yourself with monitor limitations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Compare different model outputs (different domains, resolutions, etc.)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Mentally adjust output to compensate for known inaccuracies (too many acres, dispersion down wrong drainage, etc.)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12800" y="5093260"/>
            <a:ext cx="75914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Example: Carleton Complex, Washington State, 2014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594533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8222" y="274638"/>
            <a:ext cx="4035778" cy="1602140"/>
          </a:xfrm>
        </p:spPr>
        <p:txBody>
          <a:bodyPr>
            <a:normAutofit fontScale="90000"/>
          </a:bodyPr>
          <a:lstStyle/>
          <a:p>
            <a:r>
              <a:rPr lang="en-US" sz="3200" dirty="0" smtClean="0"/>
              <a:t>Carlton Complex Washington State 2014</a:t>
            </a:r>
            <a:br>
              <a:rPr lang="en-US" sz="3200" dirty="0" smtClean="0"/>
            </a:br>
            <a:r>
              <a:rPr lang="en-US" sz="3200" dirty="0" smtClean="0"/>
              <a:t>250,000 acres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1000"/>
            <a:ext cx="4974167" cy="331611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219" y="3909362"/>
            <a:ext cx="4176809" cy="29486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2666" y="2003777"/>
            <a:ext cx="4741334" cy="474133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50333" y="6378222"/>
            <a:ext cx="78316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http://</a:t>
            </a:r>
            <a:r>
              <a:rPr lang="en-US" dirty="0" err="1">
                <a:solidFill>
                  <a:srgbClr val="FFFFFF"/>
                </a:solidFill>
              </a:rPr>
              <a:t>en.wikipedia.org</a:t>
            </a:r>
            <a:r>
              <a:rPr lang="en-US" dirty="0">
                <a:solidFill>
                  <a:srgbClr val="FFFFFF"/>
                </a:solidFill>
              </a:rPr>
              <a:t>/wiki/2014_Washington_state_wildfires</a:t>
            </a:r>
          </a:p>
        </p:txBody>
      </p:sp>
    </p:spTree>
    <p:extLst>
      <p:ext uri="{BB962C8B-B14F-4D97-AF65-F5344CB8AC3E}">
        <p14:creationId xmlns:p14="http://schemas.microsoft.com/office/powerpoint/2010/main" val="727900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1853063"/>
              </p:ext>
            </p:extLst>
          </p:nvPr>
        </p:nvGraphicFramePr>
        <p:xfrm>
          <a:off x="1524000" y="1397000"/>
          <a:ext cx="6095997" cy="452120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77333"/>
                <a:gridCol w="677333"/>
                <a:gridCol w="677333"/>
                <a:gridCol w="677333"/>
                <a:gridCol w="677333"/>
                <a:gridCol w="677333"/>
                <a:gridCol w="677333"/>
                <a:gridCol w="677333"/>
                <a:gridCol w="677333"/>
              </a:tblGrid>
              <a:tr h="50235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0235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0235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0235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0235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0235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0235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0235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0235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7752" y="0"/>
            <a:ext cx="5356248" cy="68580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3330552" cy="20494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Carlton Complex August 2014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10444" y="2813757"/>
            <a:ext cx="3309056" cy="38608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1600" b="1" dirty="0" smtClean="0"/>
              <a:t>Washington Smoke Blog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/>
              <a:t>On </a:t>
            </a:r>
            <a:r>
              <a:rPr lang="en-US" sz="1600" dirty="0"/>
              <a:t>this gorgeous, clear day with no smoke, let's take a look at the differences between two air quality monitors located less than 9 miles apart in the same </a:t>
            </a:r>
            <a:r>
              <a:rPr lang="en-US" sz="1600" dirty="0" err="1"/>
              <a:t>Methow</a:t>
            </a:r>
            <a:r>
              <a:rPr lang="en-US" sz="1600" dirty="0"/>
              <a:t> Valley.  The blue graphs indicate 1-hr average concentrations of PM2.5 while the red data points are 24-hr averages. Note that while the 24-hr values trended rather similar for the two sites (expected as they are spatially close) the peak 1-hr values differed greatly! </a:t>
            </a:r>
            <a:endParaRPr lang="en-US" sz="1600" dirty="0" smtClean="0"/>
          </a:p>
          <a:p>
            <a:pPr marL="0" indent="0">
              <a:buNone/>
            </a:pPr>
            <a:r>
              <a:rPr lang="en-US" sz="1600" i="1" dirty="0" smtClean="0"/>
              <a:t>Posted by Mike Broughton, FWS, ARA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516346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Carlton Complex 2014080400Z, 8/4/2014 6am, 1.33 km Domain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858422"/>
              </p:ext>
            </p:extLst>
          </p:nvPr>
        </p:nvGraphicFramePr>
        <p:xfrm>
          <a:off x="3104446" y="2517207"/>
          <a:ext cx="2882904" cy="29260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60363"/>
                <a:gridCol w="360363"/>
                <a:gridCol w="360363"/>
                <a:gridCol w="360363"/>
                <a:gridCol w="360363"/>
                <a:gridCol w="360363"/>
                <a:gridCol w="360363"/>
                <a:gridCol w="360363"/>
              </a:tblGrid>
              <a:tr h="0"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" name="Diamond 6"/>
          <p:cNvSpPr/>
          <p:nvPr/>
        </p:nvSpPr>
        <p:spPr>
          <a:xfrm>
            <a:off x="4580444" y="2567570"/>
            <a:ext cx="310767" cy="242504"/>
          </a:xfrm>
          <a:prstGeom prst="diamon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iamond 7"/>
          <p:cNvSpPr/>
          <p:nvPr/>
        </p:nvSpPr>
        <p:spPr>
          <a:xfrm>
            <a:off x="5570565" y="5613400"/>
            <a:ext cx="310767" cy="242504"/>
          </a:xfrm>
          <a:prstGeom prst="diamon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742576" y="2126161"/>
            <a:ext cx="11180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Winthrop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823852" y="5671238"/>
            <a:ext cx="11180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Twisp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7164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Carlton Complex 2014080400Z, 8/4/2014 6am, </a:t>
            </a:r>
            <a:r>
              <a:rPr lang="en-US" dirty="0" smtClean="0"/>
              <a:t>12 km </a:t>
            </a:r>
            <a:r>
              <a:rPr lang="en-US" dirty="0"/>
              <a:t>Domain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9982286"/>
              </p:ext>
            </p:extLst>
          </p:nvPr>
        </p:nvGraphicFramePr>
        <p:xfrm>
          <a:off x="3132668" y="2192654"/>
          <a:ext cx="2882904" cy="29260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60363"/>
                <a:gridCol w="360363"/>
                <a:gridCol w="360363"/>
                <a:gridCol w="360363"/>
                <a:gridCol w="360363"/>
                <a:gridCol w="360363"/>
                <a:gridCol w="360363"/>
                <a:gridCol w="360363"/>
              </a:tblGrid>
              <a:tr h="0"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0" name="Diamond 9"/>
          <p:cNvSpPr/>
          <p:nvPr/>
        </p:nvSpPr>
        <p:spPr>
          <a:xfrm>
            <a:off x="4580444" y="2256840"/>
            <a:ext cx="310767" cy="242504"/>
          </a:xfrm>
          <a:prstGeom prst="diamon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Diamond 10"/>
          <p:cNvSpPr/>
          <p:nvPr/>
        </p:nvSpPr>
        <p:spPr>
          <a:xfrm>
            <a:off x="5570565" y="5302670"/>
            <a:ext cx="310767" cy="242504"/>
          </a:xfrm>
          <a:prstGeom prst="diamon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742576" y="1829542"/>
            <a:ext cx="11180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Winthrop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823852" y="5360508"/>
            <a:ext cx="11180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Twisp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1751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Collaborative Partnerships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DRI (CANSAC) – WRF output</a:t>
            </a:r>
          </a:p>
          <a:p>
            <a:r>
              <a:rPr lang="en-US" dirty="0" smtClean="0"/>
              <a:t>UW </a:t>
            </a:r>
            <a:r>
              <a:rPr lang="en-US" dirty="0" err="1" smtClean="0"/>
              <a:t>Atmos</a:t>
            </a:r>
            <a:r>
              <a:rPr lang="en-US" dirty="0" smtClean="0"/>
              <a:t> </a:t>
            </a:r>
            <a:r>
              <a:rPr lang="en-US" dirty="0" err="1" smtClean="0"/>
              <a:t>Sci</a:t>
            </a:r>
            <a:r>
              <a:rPr lang="en-US" dirty="0" smtClean="0"/>
              <a:t> – WRF output</a:t>
            </a:r>
          </a:p>
          <a:p>
            <a:r>
              <a:rPr lang="en-US" dirty="0" smtClean="0"/>
              <a:t>NOAA/NCEP – NAM &amp; GFS output</a:t>
            </a:r>
          </a:p>
          <a:p>
            <a:r>
              <a:rPr lang="en-US" dirty="0" err="1" smtClean="0"/>
              <a:t>Wildland</a:t>
            </a:r>
            <a:r>
              <a:rPr lang="en-US" dirty="0" smtClean="0"/>
              <a:t> Fire Management RD&amp;A – WRF output (hoping to incorporate soon)</a:t>
            </a:r>
          </a:p>
          <a:p>
            <a:r>
              <a:rPr lang="en-US" dirty="0" smtClean="0"/>
              <a:t>NOAA Satellite and Information Service – Fire locations</a:t>
            </a:r>
          </a:p>
          <a:p>
            <a:r>
              <a:rPr lang="en-US" dirty="0" smtClean="0"/>
              <a:t>Sonoma Tech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87017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avid &amp; Lorraine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-7938" y="-6350"/>
            <a:ext cx="9159876" cy="687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6753"/>
            <a:ext cx="8229600" cy="1139825"/>
          </a:xfrm>
        </p:spPr>
        <p:txBody>
          <a:bodyPr/>
          <a:lstStyle/>
          <a:p>
            <a:r>
              <a:rPr lang="en-US" dirty="0" smtClean="0"/>
              <a:t>Current &amp; Future Work/Activities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97550"/>
            <a:ext cx="8686799" cy="4979157"/>
          </a:xfrm>
        </p:spPr>
        <p:txBody>
          <a:bodyPr/>
          <a:lstStyle/>
          <a:p>
            <a:r>
              <a:rPr lang="en-US" sz="2800" dirty="0" smtClean="0"/>
              <a:t>Ongoing </a:t>
            </a:r>
            <a:r>
              <a:rPr lang="en-US" sz="2800" dirty="0" err="1" smtClean="0"/>
              <a:t>BlueSky</a:t>
            </a:r>
            <a:r>
              <a:rPr lang="en-US" sz="2800" dirty="0" smtClean="0"/>
              <a:t> improvements/updates</a:t>
            </a:r>
            <a:endParaRPr lang="en-US" sz="2800" dirty="0"/>
          </a:p>
          <a:p>
            <a:r>
              <a:rPr lang="en-US" sz="2800" dirty="0" err="1" smtClean="0"/>
              <a:t>BlueSky</a:t>
            </a:r>
            <a:r>
              <a:rPr lang="en-US" sz="2800" dirty="0" smtClean="0"/>
              <a:t> Canada &amp; include Canadian Emissions</a:t>
            </a:r>
          </a:p>
          <a:p>
            <a:r>
              <a:rPr lang="en-US" sz="2800" dirty="0"/>
              <a:t>Closer collaboration with </a:t>
            </a:r>
            <a:r>
              <a:rPr lang="en-US" sz="2800" dirty="0" err="1"/>
              <a:t>Wildland</a:t>
            </a:r>
            <a:r>
              <a:rPr lang="en-US" sz="2800" dirty="0"/>
              <a:t> Fire Management RD&amp;A (improving both daily and custom runs)</a:t>
            </a:r>
          </a:p>
          <a:p>
            <a:r>
              <a:rPr lang="en-US" sz="2800" dirty="0" smtClean="0"/>
              <a:t>NOAA HYSPLIT – Updating BSF</a:t>
            </a:r>
          </a:p>
          <a:p>
            <a:r>
              <a:rPr lang="en-US" sz="2800" dirty="0" smtClean="0"/>
              <a:t>Updated Emission Factors</a:t>
            </a:r>
          </a:p>
          <a:p>
            <a:r>
              <a:rPr lang="en-US" sz="2800" dirty="0" smtClean="0"/>
              <a:t>Continue working with the Interagency Wildfire Air Quality Response Program</a:t>
            </a:r>
          </a:p>
          <a:p>
            <a:r>
              <a:rPr lang="en-US" sz="2800" dirty="0" smtClean="0"/>
              <a:t>Cloud computing to make predictions much faster</a:t>
            </a:r>
          </a:p>
        </p:txBody>
      </p:sp>
    </p:spTree>
    <p:extLst>
      <p:ext uri="{BB962C8B-B14F-4D97-AF65-F5344CB8AC3E}">
        <p14:creationId xmlns:p14="http://schemas.microsoft.com/office/powerpoint/2010/main" val="19463035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5928781" y="183210"/>
            <a:ext cx="3072011" cy="766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defRPr>
            </a:lvl9pPr>
          </a:lstStyle>
          <a:p>
            <a:pPr eaLnBrk="1" hangingPunct="1">
              <a:buNone/>
            </a:pPr>
            <a:r>
              <a:rPr lang="en-US" sz="4000" b="1" dirty="0" smtClean="0">
                <a:solidFill>
                  <a:schemeClr val="tx1"/>
                </a:solidFill>
                <a:effectLst/>
              </a:rPr>
              <a:t>Thank you!  </a:t>
            </a:r>
          </a:p>
        </p:txBody>
      </p:sp>
      <p:pic>
        <p:nvPicPr>
          <p:cNvPr id="8" name="Picture 8" descr="http://www.getbluesky.org/images/logo_nasa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69205" y="6194349"/>
            <a:ext cx="838200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0" descr="http://www.getbluesky.org/images/logo_epa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00392" y="6194349"/>
            <a:ext cx="533400" cy="52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1" descr="http://www.getbluesky.org/images/USFS_logo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3530" y="6194349"/>
            <a:ext cx="569913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2" descr="http://www.getbluesky.org/images/DOI_logo.jpg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44301" y="6194349"/>
            <a:ext cx="609600" cy="598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3" descr="http://www.getbluesky.org/images/natfireplan_logo.jpg">
            <a:hlinkClick r:id="rId10"/>
          </p:cNvPr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759805" y="6194349"/>
            <a:ext cx="8763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4" descr="http://www.getbluesky.org/images/NOAA_logo.jpg">
            <a:hlinkClick r:id="rId12"/>
          </p:cNvPr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57261" y="6194349"/>
            <a:ext cx="533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5"/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83637" y="6194349"/>
            <a:ext cx="60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6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858931" y="6194349"/>
            <a:ext cx="2435762" cy="553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34" descr="jfsp_logo.jpg"/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16807" y="6194349"/>
            <a:ext cx="419100" cy="59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6" descr="ARRA.jpg"/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40750" y="6225329"/>
            <a:ext cx="527050" cy="52705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66015" y="202651"/>
            <a:ext cx="4935961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Many thanks to a cast of thousands (OK, maybe 10’s).</a:t>
            </a:r>
            <a:r>
              <a:rPr lang="en-US" sz="2000" dirty="0"/>
              <a:t> </a:t>
            </a:r>
            <a:r>
              <a:rPr lang="en-US" sz="2000" dirty="0" smtClean="0"/>
              <a:t>Here’s an incomplete list (in no particular order):</a:t>
            </a:r>
          </a:p>
          <a:p>
            <a:endParaRPr lang="en-US" sz="2000" dirty="0"/>
          </a:p>
          <a:p>
            <a:r>
              <a:rPr lang="en-US" sz="2000" dirty="0" smtClean="0"/>
              <a:t>Sue Ferguson			Janice Peterson</a:t>
            </a:r>
          </a:p>
          <a:p>
            <a:r>
              <a:rPr lang="en-US" sz="2000" dirty="0" err="1" smtClean="0"/>
              <a:t>Sim</a:t>
            </a:r>
            <a:r>
              <a:rPr lang="en-US" sz="2000" dirty="0" smtClean="0"/>
              <a:t> Larkin				Miriam </a:t>
            </a:r>
            <a:r>
              <a:rPr lang="en-US" sz="2000" dirty="0" err="1" smtClean="0"/>
              <a:t>Rorig</a:t>
            </a:r>
            <a:endParaRPr lang="en-US" sz="2000" dirty="0" smtClean="0"/>
          </a:p>
          <a:p>
            <a:r>
              <a:rPr lang="en-US" sz="2000" dirty="0" smtClean="0"/>
              <a:t>Susan O’Neill			Robert Solomon</a:t>
            </a:r>
          </a:p>
          <a:p>
            <a:r>
              <a:rPr lang="en-US" sz="2000" dirty="0" smtClean="0"/>
              <a:t>Candace </a:t>
            </a:r>
            <a:r>
              <a:rPr lang="en-US" sz="2000" dirty="0" err="1" smtClean="0"/>
              <a:t>Krull</a:t>
            </a:r>
            <a:r>
              <a:rPr lang="en-US" sz="2000" dirty="0"/>
              <a:t>	</a:t>
            </a:r>
            <a:r>
              <a:rPr lang="en-US" sz="2000" dirty="0" smtClean="0"/>
              <a:t>		Joel </a:t>
            </a:r>
            <a:r>
              <a:rPr lang="en-US" sz="2000" dirty="0" err="1" smtClean="0"/>
              <a:t>Dubowy</a:t>
            </a:r>
            <a:endParaRPr lang="en-US" sz="2000" dirty="0" smtClean="0"/>
          </a:p>
          <a:p>
            <a:r>
              <a:rPr lang="en-US" sz="2000" dirty="0" smtClean="0"/>
              <a:t>Ramesh </a:t>
            </a:r>
            <a:r>
              <a:rPr lang="en-US" sz="2000" dirty="0" err="1" smtClean="0"/>
              <a:t>Narasimhan</a:t>
            </a:r>
            <a:r>
              <a:rPr lang="en-US" sz="2000" dirty="0"/>
              <a:t>	</a:t>
            </a:r>
            <a:r>
              <a:rPr lang="en-US" sz="2000" dirty="0" smtClean="0"/>
              <a:t>Pete </a:t>
            </a:r>
            <a:r>
              <a:rPr lang="en-US" sz="2000" dirty="0" err="1" smtClean="0"/>
              <a:t>Lahm</a:t>
            </a:r>
            <a:endParaRPr lang="en-US" sz="2000" dirty="0" smtClean="0"/>
          </a:p>
          <a:p>
            <a:r>
              <a:rPr lang="en-US" sz="2000" dirty="0" smtClean="0"/>
              <a:t>Roger </a:t>
            </a:r>
            <a:r>
              <a:rPr lang="en-US" sz="2000" dirty="0" err="1" smtClean="0"/>
              <a:t>Ottmar</a:t>
            </a:r>
            <a:r>
              <a:rPr lang="en-US" sz="2000" dirty="0"/>
              <a:t>	</a:t>
            </a:r>
            <a:r>
              <a:rPr lang="en-US" sz="2000" dirty="0" smtClean="0"/>
              <a:t>		Susan Prichard</a:t>
            </a:r>
          </a:p>
          <a:p>
            <a:r>
              <a:rPr lang="en-US" sz="2000" dirty="0" smtClean="0"/>
              <a:t>Sonoma Tech, Inc.</a:t>
            </a:r>
            <a:endParaRPr lang="en-US" sz="2000" dirty="0"/>
          </a:p>
        </p:txBody>
      </p:sp>
      <p:sp>
        <p:nvSpPr>
          <p:cNvPr id="19" name="Rectangle 4"/>
          <p:cNvSpPr txBox="1">
            <a:spLocks noChangeArrowheads="1"/>
          </p:cNvSpPr>
          <p:nvPr/>
        </p:nvSpPr>
        <p:spPr bwMode="auto">
          <a:xfrm>
            <a:off x="54048" y="4489420"/>
            <a:ext cx="3289295" cy="1468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+mn-lt"/>
              </a:defRPr>
            </a:lvl9pPr>
          </a:lstStyle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2000" i="1" dirty="0" smtClean="0">
                <a:effectLst/>
              </a:rPr>
              <a:t>Miriam Rorig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2000" i="1" dirty="0" smtClean="0">
                <a:effectLst/>
                <a:hlinkClick r:id="rId18"/>
              </a:rPr>
              <a:t>mrorig@fs.fed.us</a:t>
            </a:r>
            <a:endParaRPr lang="en-US" sz="2000" i="1" dirty="0">
              <a:effectLst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2000" i="1" dirty="0" smtClean="0">
                <a:effectLst/>
                <a:hlinkClick r:id="rId19"/>
              </a:rPr>
              <a:t>mrorig@gmail.com</a:t>
            </a:r>
            <a:r>
              <a:rPr lang="en-US" sz="2000" i="1" dirty="0" smtClean="0">
                <a:effectLst/>
              </a:rPr>
              <a:t>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2000" i="1" dirty="0" smtClean="0">
                <a:effectLst/>
              </a:rPr>
              <a:t>206-732-7843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664057" y="1142270"/>
            <a:ext cx="3395312" cy="467526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0" name="Rectangle 4"/>
          <p:cNvSpPr txBox="1">
            <a:spLocks noChangeArrowheads="1"/>
          </p:cNvSpPr>
          <p:nvPr/>
        </p:nvSpPr>
        <p:spPr bwMode="auto">
          <a:xfrm>
            <a:off x="2397697" y="4502439"/>
            <a:ext cx="3289295" cy="1468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+mn-lt"/>
              </a:defRPr>
            </a:lvl9pPr>
          </a:lstStyle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2000" i="1" dirty="0" smtClean="0">
                <a:effectLst/>
              </a:rPr>
              <a:t>Susan O’Neill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2000" i="1" dirty="0" smtClean="0">
                <a:effectLst/>
                <a:hlinkClick r:id="rId18"/>
              </a:rPr>
              <a:t>smoneill@fs.fed.us</a:t>
            </a:r>
            <a:endParaRPr lang="en-US" sz="2000" i="1" dirty="0">
              <a:effectLst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2000" i="1" dirty="0" smtClean="0">
                <a:effectLst/>
                <a:hlinkClick r:id="rId19"/>
              </a:rPr>
              <a:t>susan.m.oneill@gmail.com</a:t>
            </a:r>
            <a:r>
              <a:rPr lang="en-US" sz="2000" i="1" dirty="0" smtClean="0">
                <a:effectLst/>
              </a:rPr>
              <a:t>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2000" i="1" dirty="0" smtClean="0">
                <a:effectLst/>
              </a:rPr>
              <a:t>206-732-7851</a:t>
            </a:r>
          </a:p>
        </p:txBody>
      </p:sp>
    </p:spTree>
    <p:extLst>
      <p:ext uri="{BB962C8B-B14F-4D97-AF65-F5344CB8AC3E}">
        <p14:creationId xmlns:p14="http://schemas.microsoft.com/office/powerpoint/2010/main" val="3704986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0488528" cy="6867719"/>
          </a:xfrm>
          <a:prstGeom prst="rect">
            <a:avLst/>
          </a:prstGeom>
        </p:spPr>
      </p:pic>
      <p:sp>
        <p:nvSpPr>
          <p:cNvPr id="2253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2743200" cy="2849562"/>
          </a:xfrm>
        </p:spPr>
        <p:txBody>
          <a:bodyPr/>
          <a:lstStyle/>
          <a:p>
            <a:pPr eaLnBrk="1" hangingPunct="1"/>
            <a:r>
              <a:rPr lang="en-US" b="1" dirty="0" smtClean="0">
                <a:solidFill>
                  <a:srgbClr val="FFFFFF"/>
                </a:solidFill>
                <a:effectLst/>
              </a:rPr>
              <a:t>Models Available Online</a:t>
            </a:r>
          </a:p>
        </p:txBody>
      </p:sp>
      <p:sp>
        <p:nvSpPr>
          <p:cNvPr id="22532" name="Rectangle 3"/>
          <p:cNvSpPr>
            <a:spLocks noGrp="1" noChangeArrowheads="1"/>
          </p:cNvSpPr>
          <p:nvPr>
            <p:ph idx="1"/>
          </p:nvPr>
        </p:nvSpPr>
        <p:spPr>
          <a:xfrm>
            <a:off x="2716176" y="194580"/>
            <a:ext cx="6397625" cy="5560669"/>
          </a:xfrm>
        </p:spPr>
        <p:txBody>
          <a:bodyPr/>
          <a:lstStyle/>
          <a:p>
            <a:pPr eaLnBrk="1" hangingPunct="1"/>
            <a:r>
              <a:rPr lang="en-US" sz="2400" dirty="0" err="1">
                <a:solidFill>
                  <a:srgbClr val="FFFFFF"/>
                </a:solidFill>
              </a:rPr>
              <a:t>BlueSky</a:t>
            </a:r>
            <a:r>
              <a:rPr lang="en-US" sz="2400" dirty="0">
                <a:solidFill>
                  <a:srgbClr val="FFFFFF"/>
                </a:solidFill>
              </a:rPr>
              <a:t> Wildfire Operational Runs</a:t>
            </a:r>
            <a:br>
              <a:rPr lang="en-US" sz="2400" dirty="0">
                <a:solidFill>
                  <a:srgbClr val="FFFFFF"/>
                </a:solidFill>
              </a:rPr>
            </a:br>
            <a:r>
              <a:rPr lang="en-US" sz="2400" dirty="0">
                <a:solidFill>
                  <a:srgbClr val="FFFFFF"/>
                </a:solidFill>
                <a:hlinkClick r:id="rId4"/>
              </a:rPr>
              <a:t>http://www.airfire.org/data/bluesky-daily</a:t>
            </a:r>
            <a:r>
              <a:rPr lang="en-US" sz="2400" dirty="0" smtClean="0">
                <a:solidFill>
                  <a:srgbClr val="FFFFFF"/>
                </a:solidFill>
                <a:hlinkClick r:id="rId4"/>
              </a:rPr>
              <a:t>/</a:t>
            </a:r>
            <a:r>
              <a:rPr lang="en-US" sz="2400" dirty="0" smtClean="0">
                <a:solidFill>
                  <a:srgbClr val="FFFFFF"/>
                </a:solidFill>
              </a:rPr>
              <a:t/>
            </a:r>
            <a:br>
              <a:rPr lang="en-US" sz="2400" dirty="0" smtClean="0">
                <a:solidFill>
                  <a:srgbClr val="FFFFFF"/>
                </a:solidFill>
              </a:rPr>
            </a:br>
            <a:r>
              <a:rPr lang="en-US" sz="2400" dirty="0" smtClean="0">
                <a:solidFill>
                  <a:srgbClr val="FFFFFF"/>
                </a:solidFill>
              </a:rPr>
              <a:t> </a:t>
            </a:r>
            <a:endParaRPr lang="en-US" sz="2400" dirty="0">
              <a:solidFill>
                <a:srgbClr val="FFFFFF"/>
              </a:solidFill>
            </a:endParaRPr>
          </a:p>
          <a:p>
            <a:pPr eaLnBrk="1" hangingPunct="1"/>
            <a:r>
              <a:rPr lang="en-US" sz="2400" dirty="0" err="1" smtClean="0">
                <a:solidFill>
                  <a:srgbClr val="FFFFFF"/>
                </a:solidFill>
                <a:effectLst/>
              </a:rPr>
              <a:t>BlueSky</a:t>
            </a:r>
            <a:r>
              <a:rPr lang="en-US" sz="2400" dirty="0" smtClean="0">
                <a:solidFill>
                  <a:srgbClr val="FFFFFF"/>
                </a:solidFill>
              </a:rPr>
              <a:t> Playground – Do your own smoke (PM2.5) modeling</a:t>
            </a:r>
            <a:r>
              <a:rPr lang="en-US" sz="2400" dirty="0">
                <a:solidFill>
                  <a:srgbClr val="FFFFFF"/>
                </a:solidFill>
              </a:rPr>
              <a:t/>
            </a:r>
            <a:br>
              <a:rPr lang="en-US" sz="2400" dirty="0">
                <a:solidFill>
                  <a:srgbClr val="FFFFFF"/>
                </a:solidFill>
              </a:rPr>
            </a:br>
            <a:r>
              <a:rPr lang="en-US" sz="2400" dirty="0">
                <a:solidFill>
                  <a:srgbClr val="FFFFFF"/>
                </a:solidFill>
                <a:hlinkClick r:id="rId5"/>
              </a:rPr>
              <a:t>http://playground.airfire.org</a:t>
            </a:r>
            <a:r>
              <a:rPr lang="en-US" sz="2400" dirty="0" smtClean="0">
                <a:solidFill>
                  <a:srgbClr val="FFFFFF"/>
                </a:solidFill>
                <a:hlinkClick r:id="rId5"/>
              </a:rPr>
              <a:t>/</a:t>
            </a:r>
            <a:r>
              <a:rPr lang="en-US" sz="2400" dirty="0" smtClean="0">
                <a:solidFill>
                  <a:srgbClr val="FFFFFF"/>
                </a:solidFill>
              </a:rPr>
              <a:t> </a:t>
            </a:r>
            <a:br>
              <a:rPr lang="en-US" sz="2400" dirty="0" smtClean="0">
                <a:solidFill>
                  <a:srgbClr val="FFFFFF"/>
                </a:solidFill>
              </a:rPr>
            </a:br>
            <a:endParaRPr lang="en-US" sz="2400" dirty="0" smtClean="0">
              <a:solidFill>
                <a:srgbClr val="FFFFFF"/>
              </a:solidFill>
            </a:endParaRPr>
          </a:p>
          <a:p>
            <a:r>
              <a:rPr lang="en-US" sz="2400" dirty="0" smtClean="0">
                <a:solidFill>
                  <a:srgbClr val="FFFFFF"/>
                </a:solidFill>
                <a:effectLst/>
              </a:rPr>
              <a:t>NOAA HYSPLIT (Dispersion and Trajectories)</a:t>
            </a:r>
            <a:br>
              <a:rPr lang="en-US" sz="2400" dirty="0" smtClean="0">
                <a:solidFill>
                  <a:srgbClr val="FFFFFF"/>
                </a:solidFill>
                <a:effectLst/>
              </a:rPr>
            </a:br>
            <a:r>
              <a:rPr lang="en-US" sz="2400" dirty="0" smtClean="0">
                <a:solidFill>
                  <a:srgbClr val="FFFFFF"/>
                </a:solidFill>
                <a:hlinkClick r:id="rId6"/>
              </a:rPr>
              <a:t>http</a:t>
            </a:r>
            <a:r>
              <a:rPr lang="en-US" sz="2400" dirty="0">
                <a:solidFill>
                  <a:srgbClr val="FFFFFF"/>
                </a:solidFill>
                <a:hlinkClick r:id="rId6"/>
              </a:rPr>
              <a:t>://ready.arl.noaa.gov/</a:t>
            </a:r>
            <a:r>
              <a:rPr lang="en-US" sz="2400" dirty="0" smtClean="0">
                <a:solidFill>
                  <a:srgbClr val="FFFFFF"/>
                </a:solidFill>
                <a:hlinkClick r:id="rId6"/>
              </a:rPr>
              <a:t>HYSPLIT.php</a:t>
            </a:r>
            <a:r>
              <a:rPr lang="en-US" sz="2400" dirty="0" smtClean="0">
                <a:solidFill>
                  <a:srgbClr val="FFFFFF"/>
                </a:solidFill>
              </a:rPr>
              <a:t/>
            </a:r>
            <a:br>
              <a:rPr lang="en-US" sz="2400" dirty="0" smtClean="0">
                <a:solidFill>
                  <a:srgbClr val="FFFFFF"/>
                </a:solidFill>
              </a:rPr>
            </a:br>
            <a:endParaRPr lang="en-US" sz="2400" dirty="0" smtClean="0">
              <a:solidFill>
                <a:srgbClr val="FFFFFF"/>
              </a:solidFill>
              <a:effectLst/>
            </a:endParaRPr>
          </a:p>
          <a:p>
            <a:r>
              <a:rPr lang="en-US" sz="2400" dirty="0" smtClean="0">
                <a:solidFill>
                  <a:srgbClr val="FFFFFF"/>
                </a:solidFill>
              </a:rPr>
              <a:t>AIRPACT (Physical and Chemical </a:t>
            </a:r>
            <a:r>
              <a:rPr lang="en-US" sz="2400" dirty="0">
                <a:solidFill>
                  <a:srgbClr val="FFFFFF"/>
                </a:solidFill>
              </a:rPr>
              <a:t>processes)</a:t>
            </a:r>
            <a:br>
              <a:rPr lang="en-US" sz="2400" dirty="0">
                <a:solidFill>
                  <a:srgbClr val="FFFFFF"/>
                </a:solidFill>
              </a:rPr>
            </a:br>
            <a:r>
              <a:rPr lang="en-US" sz="2400" dirty="0">
                <a:solidFill>
                  <a:srgbClr val="FFFFFF"/>
                </a:solidFill>
                <a:hlinkClick r:id="rId7"/>
              </a:rPr>
              <a:t>http://lar.wsu.edu/%5C/airpact</a:t>
            </a:r>
            <a:r>
              <a:rPr lang="en-US" sz="2400" dirty="0" smtClean="0">
                <a:solidFill>
                  <a:srgbClr val="FFFFFF"/>
                </a:solidFill>
                <a:hlinkClick r:id="rId7"/>
              </a:rPr>
              <a:t>/</a:t>
            </a:r>
            <a:r>
              <a:rPr lang="en-US" sz="2400" dirty="0" smtClean="0">
                <a:solidFill>
                  <a:srgbClr val="FFFFFF"/>
                </a:solidFill>
              </a:rPr>
              <a:t> </a:t>
            </a:r>
            <a:endParaRPr lang="en-US" sz="2400" dirty="0" smtClean="0">
              <a:solidFill>
                <a:srgbClr val="FFFFFF"/>
              </a:solidFill>
              <a:effectLst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07954" y="6019799"/>
            <a:ext cx="3269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5944389"/>
            <a:ext cx="91408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“Picking </a:t>
            </a:r>
            <a:r>
              <a:rPr lang="en-US" b="1" dirty="0"/>
              <a:t>a model of choice for the day is a little like speed-dating: too little time/information to make up the mind leading to regrets by the end of the date/shift</a:t>
            </a:r>
            <a:r>
              <a:rPr lang="en-US" b="1" dirty="0" smtClean="0"/>
              <a:t>.” </a:t>
            </a:r>
            <a:endParaRPr lang="en-US" b="1" dirty="0"/>
          </a:p>
          <a:p>
            <a:r>
              <a:rPr lang="en-US" b="1" dirty="0" smtClean="0"/>
              <a:t>- Wes Adkins, Meteorologist, National Weather Service, Juneau, AK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913927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21" name="Group 5"/>
          <p:cNvGrpSpPr>
            <a:grpSpLocks/>
          </p:cNvGrpSpPr>
          <p:nvPr/>
        </p:nvGrpSpPr>
        <p:grpSpPr bwMode="auto">
          <a:xfrm>
            <a:off x="152400" y="1371600"/>
            <a:ext cx="1371600" cy="673100"/>
            <a:chOff x="0" y="0"/>
            <a:chExt cx="757" cy="424"/>
          </a:xfrm>
        </p:grpSpPr>
        <p:sp>
          <p:nvSpPr>
            <p:cNvPr id="30750" name="Rectangle 6"/>
            <p:cNvSpPr>
              <a:spLocks/>
            </p:cNvSpPr>
            <p:nvPr/>
          </p:nvSpPr>
          <p:spPr bwMode="auto">
            <a:xfrm>
              <a:off x="76" y="0"/>
              <a:ext cx="604" cy="424"/>
            </a:xfrm>
            <a:prstGeom prst="rect">
              <a:avLst/>
            </a:prstGeom>
            <a:solidFill>
              <a:srgbClr val="FCFF8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0751" name="Rectangle 7"/>
            <p:cNvSpPr>
              <a:spLocks/>
            </p:cNvSpPr>
            <p:nvPr/>
          </p:nvSpPr>
          <p:spPr bwMode="auto">
            <a:xfrm>
              <a:off x="0" y="5"/>
              <a:ext cx="757" cy="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40639" bIns="0" anchor="ctr"/>
            <a:lstStyle/>
            <a:p>
              <a:pPr marL="39688" algn="ctr"/>
              <a:r>
                <a:rPr lang="en-US">
                  <a:solidFill>
                    <a:schemeClr val="bg1"/>
                  </a:solidFill>
                  <a:cs typeface="Arial" charset="0"/>
                  <a:sym typeface="Arial" charset="0"/>
                </a:rPr>
                <a:t>Fire</a:t>
              </a:r>
              <a:br>
                <a:rPr lang="en-US">
                  <a:solidFill>
                    <a:schemeClr val="bg1"/>
                  </a:solidFill>
                  <a:cs typeface="Arial" charset="0"/>
                  <a:sym typeface="Arial" charset="0"/>
                </a:rPr>
              </a:br>
              <a:r>
                <a:rPr lang="en-US">
                  <a:solidFill>
                    <a:schemeClr val="bg1"/>
                  </a:solidFill>
                  <a:cs typeface="Arial" charset="0"/>
                  <a:sym typeface="Arial" charset="0"/>
                </a:rPr>
                <a:t>Info</a:t>
              </a:r>
            </a:p>
          </p:txBody>
        </p:sp>
      </p:grpSp>
      <p:grpSp>
        <p:nvGrpSpPr>
          <p:cNvPr id="30722" name="Group 8"/>
          <p:cNvGrpSpPr>
            <a:grpSpLocks/>
          </p:cNvGrpSpPr>
          <p:nvPr/>
        </p:nvGrpSpPr>
        <p:grpSpPr bwMode="auto">
          <a:xfrm>
            <a:off x="1382713" y="2046288"/>
            <a:ext cx="1066800" cy="674687"/>
            <a:chOff x="0" y="0"/>
            <a:chExt cx="603" cy="424"/>
          </a:xfrm>
        </p:grpSpPr>
        <p:sp>
          <p:nvSpPr>
            <p:cNvPr id="30748" name="Rectangle 9"/>
            <p:cNvSpPr>
              <a:spLocks/>
            </p:cNvSpPr>
            <p:nvPr/>
          </p:nvSpPr>
          <p:spPr bwMode="auto">
            <a:xfrm>
              <a:off x="0" y="0"/>
              <a:ext cx="603" cy="424"/>
            </a:xfrm>
            <a:prstGeom prst="rect">
              <a:avLst/>
            </a:prstGeom>
            <a:solidFill>
              <a:srgbClr val="FCFF8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0749" name="Rectangle 10"/>
            <p:cNvSpPr>
              <a:spLocks/>
            </p:cNvSpPr>
            <p:nvPr/>
          </p:nvSpPr>
          <p:spPr bwMode="auto">
            <a:xfrm>
              <a:off x="120" y="94"/>
              <a:ext cx="363" cy="2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40639" bIns="0" anchor="ctr"/>
            <a:lstStyle/>
            <a:p>
              <a:pPr marL="39688" algn="ctr"/>
              <a:r>
                <a:rPr lang="en-US">
                  <a:solidFill>
                    <a:schemeClr val="bg1"/>
                  </a:solidFill>
                  <a:cs typeface="Arial" charset="0"/>
                  <a:sym typeface="Arial" charset="0"/>
                </a:rPr>
                <a:t>Fuels</a:t>
              </a:r>
            </a:p>
          </p:txBody>
        </p:sp>
      </p:grpSp>
      <p:grpSp>
        <p:nvGrpSpPr>
          <p:cNvPr id="30723" name="Group 11"/>
          <p:cNvGrpSpPr>
            <a:grpSpLocks/>
          </p:cNvGrpSpPr>
          <p:nvPr/>
        </p:nvGrpSpPr>
        <p:grpSpPr bwMode="auto">
          <a:xfrm>
            <a:off x="2449513" y="2590800"/>
            <a:ext cx="1676400" cy="938213"/>
            <a:chOff x="0" y="0"/>
            <a:chExt cx="603" cy="590"/>
          </a:xfrm>
        </p:grpSpPr>
        <p:sp>
          <p:nvSpPr>
            <p:cNvPr id="30746" name="Rectangle 12"/>
            <p:cNvSpPr>
              <a:spLocks/>
            </p:cNvSpPr>
            <p:nvPr/>
          </p:nvSpPr>
          <p:spPr bwMode="auto">
            <a:xfrm>
              <a:off x="0" y="82"/>
              <a:ext cx="603" cy="425"/>
            </a:xfrm>
            <a:prstGeom prst="rect">
              <a:avLst/>
            </a:prstGeom>
            <a:solidFill>
              <a:srgbClr val="FCFF8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0747" name="Rectangle 13"/>
            <p:cNvSpPr>
              <a:spLocks/>
            </p:cNvSpPr>
            <p:nvPr/>
          </p:nvSpPr>
          <p:spPr bwMode="auto">
            <a:xfrm>
              <a:off x="40" y="0"/>
              <a:ext cx="523" cy="5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40639" bIns="0" anchor="ctr"/>
            <a:lstStyle/>
            <a:p>
              <a:pPr marL="39688" algn="ctr"/>
              <a:r>
                <a:rPr lang="en-US">
                  <a:solidFill>
                    <a:schemeClr val="bg1"/>
                  </a:solidFill>
                  <a:cs typeface="Arial" charset="0"/>
                  <a:sym typeface="Arial" charset="0"/>
                </a:rPr>
                <a:t>Total Consumption</a:t>
              </a:r>
            </a:p>
          </p:txBody>
        </p:sp>
      </p:grpSp>
      <p:grpSp>
        <p:nvGrpSpPr>
          <p:cNvPr id="30724" name="Group 14"/>
          <p:cNvGrpSpPr>
            <a:grpSpLocks/>
          </p:cNvGrpSpPr>
          <p:nvPr/>
        </p:nvGrpSpPr>
        <p:grpSpPr bwMode="auto">
          <a:xfrm>
            <a:off x="4049713" y="3397250"/>
            <a:ext cx="1185862" cy="674688"/>
            <a:chOff x="0" y="0"/>
            <a:chExt cx="689" cy="424"/>
          </a:xfrm>
        </p:grpSpPr>
        <p:sp>
          <p:nvSpPr>
            <p:cNvPr id="30744" name="Rectangle 15"/>
            <p:cNvSpPr>
              <a:spLocks/>
            </p:cNvSpPr>
            <p:nvPr/>
          </p:nvSpPr>
          <p:spPr bwMode="auto">
            <a:xfrm>
              <a:off x="42" y="0"/>
              <a:ext cx="604" cy="424"/>
            </a:xfrm>
            <a:prstGeom prst="rect">
              <a:avLst/>
            </a:prstGeom>
            <a:solidFill>
              <a:srgbClr val="FCFF8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0745" name="Rectangle 16"/>
            <p:cNvSpPr>
              <a:spLocks/>
            </p:cNvSpPr>
            <p:nvPr/>
          </p:nvSpPr>
          <p:spPr bwMode="auto">
            <a:xfrm>
              <a:off x="0" y="5"/>
              <a:ext cx="689" cy="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40639" bIns="0" anchor="ctr"/>
            <a:lstStyle/>
            <a:p>
              <a:pPr marL="39688" algn="ctr"/>
              <a:r>
                <a:rPr lang="en-US">
                  <a:solidFill>
                    <a:schemeClr val="bg1"/>
                  </a:solidFill>
                  <a:cs typeface="Arial" charset="0"/>
                  <a:sym typeface="Arial" charset="0"/>
                </a:rPr>
                <a:t>Time</a:t>
              </a:r>
              <a:br>
                <a:rPr lang="en-US">
                  <a:solidFill>
                    <a:schemeClr val="bg1"/>
                  </a:solidFill>
                  <a:cs typeface="Arial" charset="0"/>
                  <a:sym typeface="Arial" charset="0"/>
                </a:rPr>
              </a:br>
              <a:r>
                <a:rPr lang="en-US">
                  <a:solidFill>
                    <a:schemeClr val="bg1"/>
                  </a:solidFill>
                  <a:cs typeface="Arial" charset="0"/>
                  <a:sym typeface="Arial" charset="0"/>
                </a:rPr>
                <a:t>Rate</a:t>
              </a:r>
            </a:p>
          </p:txBody>
        </p:sp>
      </p:grpSp>
      <p:grpSp>
        <p:nvGrpSpPr>
          <p:cNvPr id="30725" name="Group 18"/>
          <p:cNvGrpSpPr>
            <a:grpSpLocks/>
          </p:cNvGrpSpPr>
          <p:nvPr/>
        </p:nvGrpSpPr>
        <p:grpSpPr bwMode="auto">
          <a:xfrm>
            <a:off x="5095875" y="4071938"/>
            <a:ext cx="1316038" cy="674687"/>
            <a:chOff x="0" y="0"/>
            <a:chExt cx="689" cy="424"/>
          </a:xfrm>
        </p:grpSpPr>
        <p:sp>
          <p:nvSpPr>
            <p:cNvPr id="30742" name="Rectangle 19"/>
            <p:cNvSpPr>
              <a:spLocks/>
            </p:cNvSpPr>
            <p:nvPr/>
          </p:nvSpPr>
          <p:spPr bwMode="auto">
            <a:xfrm>
              <a:off x="42" y="0"/>
              <a:ext cx="604" cy="424"/>
            </a:xfrm>
            <a:prstGeom prst="rect">
              <a:avLst/>
            </a:prstGeom>
            <a:solidFill>
              <a:srgbClr val="FCFF8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0743" name="Rectangle 20"/>
            <p:cNvSpPr>
              <a:spLocks/>
            </p:cNvSpPr>
            <p:nvPr/>
          </p:nvSpPr>
          <p:spPr bwMode="auto">
            <a:xfrm>
              <a:off x="0" y="5"/>
              <a:ext cx="689" cy="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40639" bIns="0" anchor="ctr"/>
            <a:lstStyle/>
            <a:p>
              <a:pPr marL="39688" algn="ctr"/>
              <a:r>
                <a:rPr lang="en-US">
                  <a:solidFill>
                    <a:schemeClr val="bg1"/>
                  </a:solidFill>
                  <a:cs typeface="Arial" charset="0"/>
                  <a:sym typeface="Arial" charset="0"/>
                </a:rPr>
                <a:t>Emissions</a:t>
              </a:r>
            </a:p>
          </p:txBody>
        </p:sp>
      </p:grpSp>
      <p:grpSp>
        <p:nvGrpSpPr>
          <p:cNvPr id="30726" name="Group 21"/>
          <p:cNvGrpSpPr>
            <a:grpSpLocks/>
          </p:cNvGrpSpPr>
          <p:nvPr/>
        </p:nvGrpSpPr>
        <p:grpSpPr bwMode="auto">
          <a:xfrm>
            <a:off x="6248400" y="4746625"/>
            <a:ext cx="1316038" cy="674688"/>
            <a:chOff x="0" y="0"/>
            <a:chExt cx="689" cy="424"/>
          </a:xfrm>
        </p:grpSpPr>
        <p:sp>
          <p:nvSpPr>
            <p:cNvPr id="30740" name="Rectangle 22"/>
            <p:cNvSpPr>
              <a:spLocks/>
            </p:cNvSpPr>
            <p:nvPr/>
          </p:nvSpPr>
          <p:spPr bwMode="auto">
            <a:xfrm>
              <a:off x="42" y="0"/>
              <a:ext cx="604" cy="424"/>
            </a:xfrm>
            <a:prstGeom prst="rect">
              <a:avLst/>
            </a:prstGeom>
            <a:solidFill>
              <a:srgbClr val="FCFF8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0741" name="Rectangle 23"/>
            <p:cNvSpPr>
              <a:spLocks/>
            </p:cNvSpPr>
            <p:nvPr/>
          </p:nvSpPr>
          <p:spPr bwMode="auto">
            <a:xfrm>
              <a:off x="0" y="5"/>
              <a:ext cx="689" cy="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40639" bIns="0" anchor="ctr"/>
            <a:lstStyle/>
            <a:p>
              <a:pPr marL="39688" algn="ctr"/>
              <a:r>
                <a:rPr lang="en-US">
                  <a:solidFill>
                    <a:schemeClr val="bg1"/>
                  </a:solidFill>
                  <a:cs typeface="Arial" charset="0"/>
                  <a:sym typeface="Arial" charset="0"/>
                </a:rPr>
                <a:t>Plume</a:t>
              </a:r>
              <a:br>
                <a:rPr lang="en-US">
                  <a:solidFill>
                    <a:schemeClr val="bg1"/>
                  </a:solidFill>
                  <a:cs typeface="Arial" charset="0"/>
                  <a:sym typeface="Arial" charset="0"/>
                </a:rPr>
              </a:br>
              <a:r>
                <a:rPr lang="en-US">
                  <a:solidFill>
                    <a:schemeClr val="bg1"/>
                  </a:solidFill>
                  <a:cs typeface="Arial" charset="0"/>
                  <a:sym typeface="Arial" charset="0"/>
                </a:rPr>
                <a:t>Rise</a:t>
              </a:r>
            </a:p>
          </p:txBody>
        </p:sp>
      </p:grpSp>
      <p:grpSp>
        <p:nvGrpSpPr>
          <p:cNvPr id="30727" name="Group 24"/>
          <p:cNvGrpSpPr>
            <a:grpSpLocks/>
          </p:cNvGrpSpPr>
          <p:nvPr/>
        </p:nvGrpSpPr>
        <p:grpSpPr bwMode="auto">
          <a:xfrm>
            <a:off x="7391400" y="5421313"/>
            <a:ext cx="1512888" cy="674687"/>
            <a:chOff x="0" y="0"/>
            <a:chExt cx="689" cy="424"/>
          </a:xfrm>
        </p:grpSpPr>
        <p:sp>
          <p:nvSpPr>
            <p:cNvPr id="30738" name="Rectangle 25"/>
            <p:cNvSpPr>
              <a:spLocks/>
            </p:cNvSpPr>
            <p:nvPr/>
          </p:nvSpPr>
          <p:spPr bwMode="auto">
            <a:xfrm>
              <a:off x="42" y="0"/>
              <a:ext cx="604" cy="424"/>
            </a:xfrm>
            <a:prstGeom prst="rect">
              <a:avLst/>
            </a:prstGeom>
            <a:solidFill>
              <a:srgbClr val="FCFF8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0739" name="Rectangle 26"/>
            <p:cNvSpPr>
              <a:spLocks/>
            </p:cNvSpPr>
            <p:nvPr/>
          </p:nvSpPr>
          <p:spPr bwMode="auto">
            <a:xfrm>
              <a:off x="0" y="5"/>
              <a:ext cx="689" cy="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40639" bIns="0" anchor="ctr"/>
            <a:lstStyle/>
            <a:p>
              <a:pPr marL="39688" algn="ctr"/>
              <a:r>
                <a:rPr lang="en-US" dirty="0">
                  <a:solidFill>
                    <a:schemeClr val="bg1"/>
                  </a:solidFill>
                  <a:cs typeface="Arial" charset="0"/>
                  <a:sym typeface="Arial" charset="0"/>
                </a:rPr>
                <a:t>Dispersion /</a:t>
              </a:r>
            </a:p>
            <a:p>
              <a:pPr marL="39688" algn="ctr"/>
              <a:r>
                <a:rPr lang="en-US" dirty="0">
                  <a:solidFill>
                    <a:schemeClr val="bg1"/>
                  </a:solidFill>
                  <a:cs typeface="Arial" charset="0"/>
                  <a:sym typeface="Arial" charset="0"/>
                </a:rPr>
                <a:t>Trajectories</a:t>
              </a:r>
            </a:p>
          </p:txBody>
        </p:sp>
      </p:grpSp>
      <p:sp>
        <p:nvSpPr>
          <p:cNvPr id="30728" name="Text Box 27"/>
          <p:cNvSpPr txBox="1">
            <a:spLocks noChangeArrowheads="1"/>
          </p:cNvSpPr>
          <p:nvPr/>
        </p:nvSpPr>
        <p:spPr bwMode="auto">
          <a:xfrm>
            <a:off x="230188" y="2003425"/>
            <a:ext cx="116788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 b="1" dirty="0" smtClean="0"/>
              <a:t>SMARTFIRE2</a:t>
            </a:r>
            <a:r>
              <a:rPr lang="en-US" sz="1200" b="1" dirty="0"/>
              <a:t/>
            </a:r>
            <a:br>
              <a:rPr lang="en-US" sz="1200" b="1" dirty="0"/>
            </a:br>
            <a:r>
              <a:rPr lang="en-US" sz="1200" b="1" dirty="0" smtClean="0"/>
              <a:t>IRWIN</a:t>
            </a:r>
            <a:endParaRPr lang="en-US" sz="1200" dirty="0"/>
          </a:p>
          <a:p>
            <a:r>
              <a:rPr lang="en-US" sz="1200" dirty="0"/>
              <a:t>Rx Sys</a:t>
            </a:r>
          </a:p>
          <a:p>
            <a:r>
              <a:rPr lang="en-US" sz="1200" b="1" dirty="0"/>
              <a:t>Manual</a:t>
            </a:r>
          </a:p>
          <a:p>
            <a:r>
              <a:rPr lang="en-US" sz="1200" dirty="0"/>
              <a:t>Other</a:t>
            </a:r>
          </a:p>
        </p:txBody>
      </p:sp>
      <p:sp>
        <p:nvSpPr>
          <p:cNvPr id="30729" name="Text Box 28"/>
          <p:cNvSpPr txBox="1">
            <a:spLocks noChangeArrowheads="1"/>
          </p:cNvSpPr>
          <p:nvPr/>
        </p:nvSpPr>
        <p:spPr bwMode="auto">
          <a:xfrm>
            <a:off x="1295400" y="2689225"/>
            <a:ext cx="1018403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 dirty="0" smtClean="0"/>
              <a:t>FCCS</a:t>
            </a:r>
          </a:p>
          <a:p>
            <a:r>
              <a:rPr lang="en-US" sz="1200" b="1" dirty="0" smtClean="0"/>
              <a:t>FCCS-LF</a:t>
            </a:r>
            <a:endParaRPr lang="en-US" sz="1200" b="1" dirty="0"/>
          </a:p>
          <a:p>
            <a:r>
              <a:rPr lang="en-US" sz="1200" dirty="0"/>
              <a:t>NFDRS</a:t>
            </a:r>
          </a:p>
          <a:p>
            <a:r>
              <a:rPr lang="en-US" sz="1200" dirty="0"/>
              <a:t>Hardy</a:t>
            </a:r>
          </a:p>
          <a:p>
            <a:r>
              <a:rPr lang="en-US" sz="1200" dirty="0"/>
              <a:t>GVDS</a:t>
            </a:r>
            <a:br>
              <a:rPr lang="en-US" sz="1200" dirty="0"/>
            </a:br>
            <a:r>
              <a:rPr lang="en-US" sz="1200" dirty="0"/>
              <a:t>LANDFIRE*</a:t>
            </a:r>
            <a:br>
              <a:rPr lang="en-US" sz="1200" dirty="0"/>
            </a:br>
            <a:r>
              <a:rPr lang="en-US" sz="1200" dirty="0"/>
              <a:t>Ag*</a:t>
            </a:r>
          </a:p>
          <a:p>
            <a:r>
              <a:rPr lang="en-US" sz="1200" dirty="0"/>
              <a:t>Other</a:t>
            </a:r>
          </a:p>
        </p:txBody>
      </p:sp>
      <p:sp>
        <p:nvSpPr>
          <p:cNvPr id="30730" name="Text Box 29"/>
          <p:cNvSpPr txBox="1">
            <a:spLocks noChangeArrowheads="1"/>
          </p:cNvSpPr>
          <p:nvPr/>
        </p:nvSpPr>
        <p:spPr bwMode="auto">
          <a:xfrm>
            <a:off x="2386013" y="3365500"/>
            <a:ext cx="1211263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 b="1" dirty="0"/>
              <a:t>CONSUME 3</a:t>
            </a:r>
          </a:p>
          <a:p>
            <a:r>
              <a:rPr lang="en-US" sz="1200" dirty="0"/>
              <a:t>FOFEM</a:t>
            </a:r>
            <a:r>
              <a:rPr lang="en-US" sz="1200" b="1" dirty="0"/>
              <a:t/>
            </a:r>
            <a:br>
              <a:rPr lang="en-US" sz="1200" b="1" dirty="0"/>
            </a:br>
            <a:r>
              <a:rPr lang="en-US" sz="1200" dirty="0"/>
              <a:t>FEPS</a:t>
            </a:r>
          </a:p>
          <a:p>
            <a:r>
              <a:rPr lang="en-US" sz="1200" dirty="0"/>
              <a:t>EPM</a:t>
            </a:r>
          </a:p>
          <a:p>
            <a:r>
              <a:rPr lang="en-US" sz="1200" dirty="0"/>
              <a:t>FLAMBE</a:t>
            </a:r>
          </a:p>
          <a:p>
            <a:r>
              <a:rPr lang="en-US" sz="1200" dirty="0"/>
              <a:t>FINN</a:t>
            </a:r>
          </a:p>
          <a:p>
            <a:r>
              <a:rPr lang="en-US" sz="1200" dirty="0" err="1"/>
              <a:t>ClearSky</a:t>
            </a:r>
            <a:r>
              <a:rPr lang="en-US" sz="1200" dirty="0"/>
              <a:t> (Ag)*</a:t>
            </a:r>
            <a:br>
              <a:rPr lang="en-US" sz="1200" dirty="0"/>
            </a:br>
            <a:r>
              <a:rPr lang="en-US" sz="1200" dirty="0"/>
              <a:t>Satellite*</a:t>
            </a:r>
          </a:p>
          <a:p>
            <a:r>
              <a:rPr lang="en-US" sz="1200" dirty="0"/>
              <a:t>Other</a:t>
            </a:r>
          </a:p>
          <a:p>
            <a:endParaRPr lang="en-US" sz="1200" dirty="0"/>
          </a:p>
        </p:txBody>
      </p:sp>
      <p:sp>
        <p:nvSpPr>
          <p:cNvPr id="30731" name="Text Box 30"/>
          <p:cNvSpPr txBox="1">
            <a:spLocks noChangeArrowheads="1"/>
          </p:cNvSpPr>
          <p:nvPr/>
        </p:nvSpPr>
        <p:spPr bwMode="auto">
          <a:xfrm>
            <a:off x="4038600" y="4038600"/>
            <a:ext cx="813494" cy="1754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 dirty="0"/>
              <a:t>Rx / WF</a:t>
            </a:r>
          </a:p>
          <a:p>
            <a:r>
              <a:rPr lang="en-US" sz="1200" b="1" dirty="0"/>
              <a:t>FEPS</a:t>
            </a:r>
            <a:br>
              <a:rPr lang="en-US" sz="1200" b="1" dirty="0"/>
            </a:br>
            <a:r>
              <a:rPr lang="en-US" sz="1200" dirty="0"/>
              <a:t>FOFEM</a:t>
            </a:r>
          </a:p>
          <a:p>
            <a:r>
              <a:rPr lang="en-US" sz="1200" dirty="0"/>
              <a:t>EPM</a:t>
            </a:r>
            <a:r>
              <a:rPr lang="en-US" sz="1200" b="1" dirty="0"/>
              <a:t/>
            </a:r>
            <a:br>
              <a:rPr lang="en-US" sz="1200" b="1" dirty="0"/>
            </a:br>
            <a:r>
              <a:rPr lang="en-US" sz="1200" b="1" dirty="0"/>
              <a:t>WRAP</a:t>
            </a:r>
            <a:r>
              <a:rPr lang="en-US" sz="1200" dirty="0"/>
              <a:t/>
            </a:r>
            <a:br>
              <a:rPr lang="en-US" sz="1200" dirty="0"/>
            </a:br>
            <a:r>
              <a:rPr lang="en-US" sz="1200" dirty="0"/>
              <a:t>Idealized</a:t>
            </a:r>
            <a:br>
              <a:rPr lang="en-US" sz="1200" dirty="0"/>
            </a:br>
            <a:r>
              <a:rPr lang="en-US" sz="1200" dirty="0"/>
              <a:t>Manual</a:t>
            </a:r>
            <a:br>
              <a:rPr lang="en-US" sz="1200" dirty="0"/>
            </a:br>
            <a:r>
              <a:rPr lang="en-US" sz="1200" dirty="0"/>
              <a:t>Other</a:t>
            </a:r>
          </a:p>
          <a:p>
            <a:endParaRPr lang="en-US" sz="1200" dirty="0"/>
          </a:p>
        </p:txBody>
      </p:sp>
      <p:sp>
        <p:nvSpPr>
          <p:cNvPr id="30732" name="Text Box 31"/>
          <p:cNvSpPr txBox="1">
            <a:spLocks noChangeArrowheads="1"/>
          </p:cNvSpPr>
          <p:nvPr/>
        </p:nvSpPr>
        <p:spPr bwMode="auto">
          <a:xfrm>
            <a:off x="5105400" y="4710113"/>
            <a:ext cx="834784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 b="1" dirty="0"/>
              <a:t>FEPS</a:t>
            </a:r>
            <a:br>
              <a:rPr lang="en-US" sz="1200" b="1" dirty="0"/>
            </a:br>
            <a:r>
              <a:rPr lang="en-US" sz="1200" dirty="0" smtClean="0"/>
              <a:t>Literature</a:t>
            </a:r>
            <a:r>
              <a:rPr lang="en-US" sz="1200" dirty="0"/>
              <a:t/>
            </a:r>
            <a:br>
              <a:rPr lang="en-US" sz="1200" dirty="0"/>
            </a:br>
            <a:r>
              <a:rPr lang="en-US" sz="1200" dirty="0"/>
              <a:t>EPM</a:t>
            </a:r>
            <a:r>
              <a:rPr lang="en-US" sz="1200" b="1" dirty="0"/>
              <a:t/>
            </a:r>
            <a:br>
              <a:rPr lang="en-US" sz="1200" b="1" dirty="0"/>
            </a:br>
            <a:r>
              <a:rPr lang="en-US" sz="1200" dirty="0"/>
              <a:t>FOFEM</a:t>
            </a:r>
          </a:p>
          <a:p>
            <a:r>
              <a:rPr lang="en-US" sz="1200" dirty="0"/>
              <a:t>FLAMBE</a:t>
            </a:r>
          </a:p>
          <a:p>
            <a:r>
              <a:rPr lang="en-US" sz="1200" dirty="0"/>
              <a:t>FINN</a:t>
            </a:r>
            <a:br>
              <a:rPr lang="en-US" sz="1200" dirty="0"/>
            </a:br>
            <a:r>
              <a:rPr lang="en-US" sz="1200" dirty="0"/>
              <a:t>Other</a:t>
            </a:r>
          </a:p>
          <a:p>
            <a:endParaRPr lang="en-US" sz="1200" dirty="0"/>
          </a:p>
        </p:txBody>
      </p:sp>
      <p:sp>
        <p:nvSpPr>
          <p:cNvPr id="30733" name="Text Box 32"/>
          <p:cNvSpPr txBox="1">
            <a:spLocks noChangeArrowheads="1"/>
          </p:cNvSpPr>
          <p:nvPr/>
        </p:nvSpPr>
        <p:spPr bwMode="auto">
          <a:xfrm>
            <a:off x="6248400" y="5410200"/>
            <a:ext cx="71478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 b="1" dirty="0" smtClean="0"/>
              <a:t>Briggs</a:t>
            </a:r>
          </a:p>
          <a:p>
            <a:r>
              <a:rPr lang="en-US" sz="1200" b="1" dirty="0" smtClean="0"/>
              <a:t>SEV</a:t>
            </a:r>
            <a:r>
              <a:rPr lang="en-US" sz="1200" b="1" dirty="0"/>
              <a:t/>
            </a:r>
            <a:br>
              <a:rPr lang="en-US" sz="1200" b="1" dirty="0"/>
            </a:br>
            <a:r>
              <a:rPr lang="en-US" sz="1200" b="1" dirty="0" smtClean="0"/>
              <a:t>Manual</a:t>
            </a:r>
          </a:p>
          <a:p>
            <a:r>
              <a:rPr lang="en-US" sz="1200" dirty="0" smtClean="0"/>
              <a:t>Other</a:t>
            </a:r>
            <a:endParaRPr lang="en-US" sz="1200" dirty="0"/>
          </a:p>
          <a:p>
            <a:endParaRPr lang="en-US" sz="1200" dirty="0"/>
          </a:p>
          <a:p>
            <a:endParaRPr lang="en-US" sz="1200" dirty="0"/>
          </a:p>
        </p:txBody>
      </p:sp>
      <p:sp>
        <p:nvSpPr>
          <p:cNvPr id="30734" name="Text Box 33"/>
          <p:cNvSpPr txBox="1">
            <a:spLocks noChangeArrowheads="1"/>
          </p:cNvSpPr>
          <p:nvPr/>
        </p:nvSpPr>
        <p:spPr bwMode="auto">
          <a:xfrm>
            <a:off x="7435850" y="6064250"/>
            <a:ext cx="864439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 b="1" dirty="0" smtClean="0"/>
              <a:t>HYSPLIT</a:t>
            </a:r>
          </a:p>
          <a:p>
            <a:r>
              <a:rPr lang="en-US" sz="1200" dirty="0" err="1" smtClean="0"/>
              <a:t>CalPuff</a:t>
            </a:r>
            <a:endParaRPr lang="en-US" sz="1200" dirty="0" smtClean="0"/>
          </a:p>
          <a:p>
            <a:r>
              <a:rPr lang="en-US" sz="1200" b="1" dirty="0" smtClean="0"/>
              <a:t>CMAQ</a:t>
            </a:r>
          </a:p>
          <a:p>
            <a:r>
              <a:rPr lang="en-US" sz="1200" dirty="0" smtClean="0"/>
              <a:t>VSMOKE</a:t>
            </a:r>
            <a:endParaRPr lang="en-US" sz="1200" dirty="0"/>
          </a:p>
          <a:p>
            <a:endParaRPr lang="en-US" sz="1200" dirty="0"/>
          </a:p>
          <a:p>
            <a:endParaRPr lang="en-US" sz="1200" dirty="0"/>
          </a:p>
        </p:txBody>
      </p:sp>
      <p:sp>
        <p:nvSpPr>
          <p:cNvPr id="30735" name="Title 3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>
                <a:latin typeface="Arial" charset="0"/>
                <a:ea typeface="ＭＳ Ｐゴシック" charset="0"/>
              </a:rPr>
              <a:t>BlueSky</a:t>
            </a:r>
            <a:r>
              <a:rPr lang="en-US" dirty="0">
                <a:latin typeface="Arial" charset="0"/>
                <a:ea typeface="ＭＳ Ｐゴシック" charset="0"/>
              </a:rPr>
              <a:t> Modeling </a:t>
            </a:r>
            <a:r>
              <a:rPr lang="en-US" dirty="0" smtClean="0">
                <a:latin typeface="Arial" charset="0"/>
                <a:ea typeface="ＭＳ Ｐゴシック" charset="0"/>
              </a:rPr>
              <a:t>Framework </a:t>
            </a:r>
            <a:br>
              <a:rPr lang="en-US" dirty="0" smtClean="0">
                <a:latin typeface="Arial" charset="0"/>
                <a:ea typeface="ＭＳ Ｐゴシック" charset="0"/>
              </a:rPr>
            </a:br>
            <a:r>
              <a:rPr lang="en-US" dirty="0" smtClean="0">
                <a:latin typeface="Arial" charset="0"/>
                <a:ea typeface="ＭＳ Ｐゴシック" charset="0"/>
              </a:rPr>
              <a:t>v 3.5</a:t>
            </a:r>
            <a:endParaRPr lang="en-US" dirty="0">
              <a:latin typeface="Arial" charset="0"/>
              <a:ea typeface="ＭＳ Ｐゴシック" charset="0"/>
            </a:endParaRPr>
          </a:p>
        </p:txBody>
      </p:sp>
      <p:sp>
        <p:nvSpPr>
          <p:cNvPr id="30736" name="TextBox 31"/>
          <p:cNvSpPr txBox="1">
            <a:spLocks noChangeArrowheads="1"/>
          </p:cNvSpPr>
          <p:nvPr/>
        </p:nvSpPr>
        <p:spPr bwMode="auto">
          <a:xfrm>
            <a:off x="196850" y="5494365"/>
            <a:ext cx="283703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19063" indent="-1190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i="1" dirty="0" smtClean="0"/>
              <a:t>Large uncertainties exist with each modeling step</a:t>
            </a:r>
            <a:endParaRPr lang="en-US" sz="2000" i="1" dirty="0"/>
          </a:p>
        </p:txBody>
      </p:sp>
      <p:grpSp>
        <p:nvGrpSpPr>
          <p:cNvPr id="33" name="Group 8"/>
          <p:cNvGrpSpPr>
            <a:grpSpLocks/>
          </p:cNvGrpSpPr>
          <p:nvPr/>
        </p:nvGrpSpPr>
        <p:grpSpPr bwMode="auto">
          <a:xfrm>
            <a:off x="6449588" y="1210911"/>
            <a:ext cx="1066800" cy="674687"/>
            <a:chOff x="0" y="0"/>
            <a:chExt cx="603" cy="424"/>
          </a:xfrm>
        </p:grpSpPr>
        <p:sp>
          <p:nvSpPr>
            <p:cNvPr id="34" name="Rectangle 9"/>
            <p:cNvSpPr>
              <a:spLocks/>
            </p:cNvSpPr>
            <p:nvPr/>
          </p:nvSpPr>
          <p:spPr bwMode="auto">
            <a:xfrm>
              <a:off x="0" y="0"/>
              <a:ext cx="603" cy="424"/>
            </a:xfrm>
            <a:prstGeom prst="rect">
              <a:avLst/>
            </a:prstGeom>
            <a:solidFill>
              <a:srgbClr val="FCFF8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5" name="Rectangle 10"/>
            <p:cNvSpPr>
              <a:spLocks/>
            </p:cNvSpPr>
            <p:nvPr/>
          </p:nvSpPr>
          <p:spPr bwMode="auto">
            <a:xfrm>
              <a:off x="120" y="94"/>
              <a:ext cx="363" cy="2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40639" bIns="0" anchor="ctr"/>
            <a:lstStyle/>
            <a:p>
              <a:pPr marL="39688" algn="ctr"/>
              <a:r>
                <a:rPr lang="en-US" dirty="0" smtClean="0">
                  <a:solidFill>
                    <a:schemeClr val="bg1"/>
                  </a:solidFill>
                  <a:cs typeface="Arial" charset="0"/>
                  <a:sym typeface="Arial" charset="0"/>
                </a:rPr>
                <a:t>Met</a:t>
              </a:r>
              <a:endParaRPr lang="en-US" dirty="0">
                <a:solidFill>
                  <a:schemeClr val="bg1"/>
                </a:solidFill>
                <a:cs typeface="Arial" charset="0"/>
                <a:sym typeface="Arial" charset="0"/>
              </a:endParaRPr>
            </a:p>
          </p:txBody>
        </p:sp>
      </p:grpSp>
      <p:sp>
        <p:nvSpPr>
          <p:cNvPr id="36" name="Text Box 28"/>
          <p:cNvSpPr txBox="1">
            <a:spLocks noChangeArrowheads="1"/>
          </p:cNvSpPr>
          <p:nvPr/>
        </p:nvSpPr>
        <p:spPr bwMode="auto">
          <a:xfrm>
            <a:off x="6362275" y="1853848"/>
            <a:ext cx="107814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 b="1" dirty="0" smtClean="0"/>
              <a:t>WRF</a:t>
            </a:r>
          </a:p>
          <a:p>
            <a:r>
              <a:rPr lang="en-US" sz="1200" b="1" dirty="0" smtClean="0"/>
              <a:t>MM5</a:t>
            </a:r>
          </a:p>
          <a:p>
            <a:r>
              <a:rPr lang="en-US" sz="1200" b="1" dirty="0" smtClean="0"/>
              <a:t>NARR</a:t>
            </a:r>
          </a:p>
          <a:p>
            <a:r>
              <a:rPr lang="en-US" sz="1200" b="1" dirty="0" smtClean="0"/>
              <a:t>Station data</a:t>
            </a:r>
          </a:p>
          <a:p>
            <a:r>
              <a:rPr lang="en-US" sz="1200" dirty="0" smtClean="0"/>
              <a:t>Idealized</a:t>
            </a:r>
          </a:p>
        </p:txBody>
      </p:sp>
      <p:sp>
        <p:nvSpPr>
          <p:cNvPr id="7" name="Freeform 6"/>
          <p:cNvSpPr/>
          <p:nvPr/>
        </p:nvSpPr>
        <p:spPr>
          <a:xfrm>
            <a:off x="4764887" y="1892300"/>
            <a:ext cx="3172613" cy="2806700"/>
          </a:xfrm>
          <a:custGeom>
            <a:avLst/>
            <a:gdLst>
              <a:gd name="connsiteX0" fmla="*/ 1407313 w 3172613"/>
              <a:gd name="connsiteY0" fmla="*/ 0 h 2806700"/>
              <a:gd name="connsiteX1" fmla="*/ 61113 w 3172613"/>
              <a:gd name="connsiteY1" fmla="*/ 571500 h 2806700"/>
              <a:gd name="connsiteX2" fmla="*/ 3172613 w 3172613"/>
              <a:gd name="connsiteY2" fmla="*/ 2806700 h 2806700"/>
              <a:gd name="connsiteX3" fmla="*/ 3172613 w 3172613"/>
              <a:gd name="connsiteY3" fmla="*/ 2806700 h 2806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72613" h="2806700">
                <a:moveTo>
                  <a:pt x="1407313" y="0"/>
                </a:moveTo>
                <a:cubicBezTo>
                  <a:pt x="587104" y="51858"/>
                  <a:pt x="-233104" y="103717"/>
                  <a:pt x="61113" y="571500"/>
                </a:cubicBezTo>
                <a:cubicBezTo>
                  <a:pt x="355330" y="1039283"/>
                  <a:pt x="3172613" y="2806700"/>
                  <a:pt x="3172613" y="2806700"/>
                </a:cubicBezTo>
                <a:lnTo>
                  <a:pt x="3172613" y="2806700"/>
                </a:lnTo>
              </a:path>
            </a:pathLst>
          </a:cu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106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11" y="1378173"/>
            <a:ext cx="9144000" cy="5479827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093" y="48862"/>
            <a:ext cx="6259686" cy="1143000"/>
          </a:xfrm>
        </p:spPr>
        <p:txBody>
          <a:bodyPr>
            <a:normAutofit fontScale="90000"/>
          </a:bodyPr>
          <a:lstStyle/>
          <a:p>
            <a:r>
              <a:rPr lang="en-US" sz="3200" dirty="0"/>
              <a:t>Daily </a:t>
            </a:r>
            <a:r>
              <a:rPr lang="en-US" sz="3200" dirty="0" err="1"/>
              <a:t>BlueSky</a:t>
            </a:r>
            <a:r>
              <a:rPr lang="en-US" sz="3200" dirty="0"/>
              <a:t> Production </a:t>
            </a:r>
            <a:r>
              <a:rPr lang="en-US" sz="3200" dirty="0" smtClean="0"/>
              <a:t>Runs</a:t>
            </a:r>
            <a:br>
              <a:rPr lang="en-US" sz="3200" dirty="0" smtClean="0"/>
            </a:br>
            <a:r>
              <a:rPr lang="en-US" sz="3200" dirty="0" smtClean="0"/>
              <a:t>1/31/2015 Satellite </a:t>
            </a:r>
            <a:r>
              <a:rPr lang="en-US" sz="3200" dirty="0"/>
              <a:t>Fire Detections</a:t>
            </a:r>
            <a:br>
              <a:rPr lang="en-US" sz="3200" dirty="0"/>
            </a:br>
            <a:r>
              <a:rPr lang="en-US" sz="2400" dirty="0">
                <a:hlinkClick r:id="rId4"/>
              </a:rPr>
              <a:t>http://www.airfire.org/data/bluesky-daily</a:t>
            </a:r>
            <a:r>
              <a:rPr lang="en-US" sz="2400" dirty="0" smtClean="0">
                <a:hlinkClick r:id="rId4"/>
              </a:rPr>
              <a:t>/</a:t>
            </a:r>
            <a:r>
              <a:rPr lang="en-US" sz="2400" dirty="0" smtClean="0"/>
              <a:t> </a:t>
            </a:r>
            <a:endParaRPr lang="en-US" sz="2400" dirty="0"/>
          </a:p>
        </p:txBody>
      </p:sp>
      <p:sp>
        <p:nvSpPr>
          <p:cNvPr id="4" name="Rectangle 3"/>
          <p:cNvSpPr/>
          <p:nvPr/>
        </p:nvSpPr>
        <p:spPr>
          <a:xfrm>
            <a:off x="14111" y="1378173"/>
            <a:ext cx="3033889" cy="2276605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53623" y="1389464"/>
            <a:ext cx="2274711" cy="1094094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66512" y="3026340"/>
            <a:ext cx="1780822" cy="2067772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4111" y="2247406"/>
            <a:ext cx="3400778" cy="3467593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462889" y="5291666"/>
            <a:ext cx="2015067" cy="1566333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298223" y="2145004"/>
            <a:ext cx="10301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FFFF"/>
                </a:solidFill>
              </a:rPr>
              <a:t>1.33 km</a:t>
            </a:r>
            <a:endParaRPr lang="en-US" sz="1600" dirty="0">
              <a:solidFill>
                <a:srgbClr val="FFFF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328334" y="3313404"/>
            <a:ext cx="7196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FFFF"/>
                </a:solidFill>
              </a:rPr>
              <a:t>4</a:t>
            </a:r>
            <a:r>
              <a:rPr lang="en-US" sz="1600" dirty="0" smtClean="0">
                <a:solidFill>
                  <a:srgbClr val="FFFFFF"/>
                </a:solidFill>
              </a:rPr>
              <a:t> km</a:t>
            </a:r>
            <a:endParaRPr lang="en-US" sz="1600" dirty="0">
              <a:solidFill>
                <a:srgbClr val="FFFF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98223" y="4755558"/>
            <a:ext cx="6674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FFFF"/>
                </a:solidFill>
              </a:rPr>
              <a:t>2</a:t>
            </a:r>
            <a:r>
              <a:rPr lang="en-US" sz="1600" dirty="0" smtClean="0">
                <a:solidFill>
                  <a:srgbClr val="FFFFFF"/>
                </a:solidFill>
              </a:rPr>
              <a:t> km</a:t>
            </a:r>
            <a:endParaRPr lang="en-US" sz="1600" dirty="0">
              <a:solidFill>
                <a:srgbClr val="FFFF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582333" y="5401847"/>
            <a:ext cx="8325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FFFF"/>
                </a:solidFill>
              </a:rPr>
              <a:t>6</a:t>
            </a:r>
            <a:r>
              <a:rPr lang="en-US" sz="1600" dirty="0" smtClean="0">
                <a:solidFill>
                  <a:srgbClr val="FFFFFF"/>
                </a:solidFill>
              </a:rPr>
              <a:t> km</a:t>
            </a:r>
            <a:endParaRPr lang="en-US" sz="1600" dirty="0">
              <a:solidFill>
                <a:srgbClr val="FFFF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462889" y="6460181"/>
            <a:ext cx="10301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FFFF"/>
                </a:solidFill>
              </a:rPr>
              <a:t>4</a:t>
            </a:r>
            <a:r>
              <a:rPr lang="en-US" sz="1600" dirty="0" smtClean="0">
                <a:solidFill>
                  <a:srgbClr val="FFFFFF"/>
                </a:solidFill>
              </a:rPr>
              <a:t> km</a:t>
            </a:r>
            <a:endParaRPr lang="en-US" sz="1600" dirty="0">
              <a:solidFill>
                <a:srgbClr val="FFFF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54567" y="6224237"/>
            <a:ext cx="103011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FFFF"/>
                </a:solidFill>
              </a:rPr>
              <a:t>4 km, </a:t>
            </a:r>
          </a:p>
          <a:p>
            <a:r>
              <a:rPr lang="en-US" sz="1600" dirty="0" smtClean="0">
                <a:solidFill>
                  <a:srgbClr val="FFFFFF"/>
                </a:solidFill>
              </a:rPr>
              <a:t>12 km</a:t>
            </a:r>
            <a:endParaRPr lang="en-US" sz="1600" dirty="0">
              <a:solidFill>
                <a:srgbClr val="FFFFFF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1779" y="48862"/>
            <a:ext cx="2751667" cy="311855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8075789" y="2665700"/>
            <a:ext cx="8043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FFFF"/>
                </a:solidFill>
              </a:rPr>
              <a:t>12 km</a:t>
            </a:r>
            <a:endParaRPr lang="en-US" sz="1600" dirty="0">
              <a:solidFill>
                <a:srgbClr val="FFFFFF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45911" y="2469446"/>
            <a:ext cx="682977" cy="520697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527756" y="2651589"/>
            <a:ext cx="6674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FFFF"/>
                </a:solidFill>
              </a:rPr>
              <a:t>1</a:t>
            </a:r>
            <a:r>
              <a:rPr lang="en-US" sz="1600" dirty="0" smtClean="0">
                <a:solidFill>
                  <a:srgbClr val="FFFFFF"/>
                </a:solidFill>
              </a:rPr>
              <a:t> km</a:t>
            </a:r>
            <a:endParaRPr lang="en-US" sz="1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5377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2"/>
          <p:cNvSpPr>
            <a:spLocks noGrp="1"/>
          </p:cNvSpPr>
          <p:nvPr>
            <p:ph type="title"/>
          </p:nvPr>
        </p:nvSpPr>
        <p:spPr>
          <a:xfrm>
            <a:off x="1" y="48862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sz="3200" dirty="0"/>
              <a:t>Daily </a:t>
            </a:r>
            <a:r>
              <a:rPr lang="en-US" sz="3200" dirty="0" err="1"/>
              <a:t>BlueSky</a:t>
            </a:r>
            <a:r>
              <a:rPr lang="en-US" sz="3200" dirty="0"/>
              <a:t> Production </a:t>
            </a:r>
            <a:r>
              <a:rPr lang="en-US" sz="3200" dirty="0" smtClean="0"/>
              <a:t>Runs</a:t>
            </a:r>
            <a:br>
              <a:rPr lang="en-US" sz="3200" dirty="0" smtClean="0"/>
            </a:br>
            <a:r>
              <a:rPr lang="en-US" sz="3200" dirty="0" smtClean="0"/>
              <a:t>1/31/2015 Satellite </a:t>
            </a:r>
            <a:r>
              <a:rPr lang="en-US" sz="3200" dirty="0"/>
              <a:t>Fire </a:t>
            </a:r>
            <a:r>
              <a:rPr lang="en-US" sz="3200" dirty="0" smtClean="0"/>
              <a:t>Detections &amp; PM2.5, 12km</a:t>
            </a:r>
            <a:r>
              <a:rPr lang="en-US" sz="3200" dirty="0"/>
              <a:t/>
            </a:r>
            <a:br>
              <a:rPr lang="en-US" sz="3200" dirty="0"/>
            </a:br>
            <a:r>
              <a:rPr lang="en-US" sz="2400" dirty="0">
                <a:hlinkClick r:id="rId2"/>
              </a:rPr>
              <a:t>http://www.airfire.org/data/bluesky-daily</a:t>
            </a:r>
            <a:r>
              <a:rPr lang="en-US" sz="2400" dirty="0" smtClean="0">
                <a:hlinkClick r:id="rId2"/>
              </a:rPr>
              <a:t>/</a:t>
            </a:r>
            <a:r>
              <a:rPr lang="en-US" sz="2400" dirty="0" smtClean="0"/>
              <a:t> 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91350"/>
            <a:ext cx="9144000" cy="54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345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1040"/>
            <a:ext cx="9144000" cy="525756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27794" y="50730"/>
            <a:ext cx="77449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2400" dirty="0">
                <a:solidFill>
                  <a:srgbClr val="000000"/>
                </a:solidFill>
              </a:rPr>
              <a:t>http://</a:t>
            </a:r>
            <a:r>
              <a:rPr lang="en-US" sz="2400" dirty="0" err="1">
                <a:solidFill>
                  <a:srgbClr val="000000"/>
                </a:solidFill>
              </a:rPr>
              <a:t>www.airfire.org</a:t>
            </a:r>
            <a:r>
              <a:rPr lang="en-US" sz="2400" dirty="0">
                <a:solidFill>
                  <a:srgbClr val="000000"/>
                </a:solidFill>
              </a:rPr>
              <a:t>/data/</a:t>
            </a:r>
            <a:r>
              <a:rPr lang="en-US" sz="2400" dirty="0" err="1">
                <a:solidFill>
                  <a:srgbClr val="000000"/>
                </a:solidFill>
              </a:rPr>
              <a:t>bluesky</a:t>
            </a:r>
            <a:r>
              <a:rPr lang="en-US" sz="2400" dirty="0">
                <a:solidFill>
                  <a:srgbClr val="000000"/>
                </a:solidFill>
              </a:rPr>
              <a:t>-daily/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52500" y="5711825"/>
            <a:ext cx="1643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 smtClean="0"/>
              <a:t>Successful!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122625" y="3924757"/>
            <a:ext cx="29709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 smtClean="0">
                <a:solidFill>
                  <a:schemeClr val="bg1"/>
                </a:solidFill>
              </a:rPr>
              <a:t>Running (click on “view logs” for run progress)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973239" y="1927295"/>
            <a:ext cx="18513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 smtClean="0">
                <a:solidFill>
                  <a:schemeClr val="bg1"/>
                </a:solidFill>
              </a:rPr>
              <a:t>Number of Fires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3651363" y="4003110"/>
            <a:ext cx="691718" cy="19277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stCxn id="6" idx="0"/>
          </p:cNvCxnSpPr>
          <p:nvPr/>
        </p:nvCxnSpPr>
        <p:spPr>
          <a:xfrm flipH="1" flipV="1">
            <a:off x="4581214" y="1043313"/>
            <a:ext cx="2317700" cy="88398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2219590" y="3526809"/>
            <a:ext cx="1624547" cy="218479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533400" y="6172200"/>
            <a:ext cx="80393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2400" dirty="0" smtClean="0">
                <a:solidFill>
                  <a:schemeClr val="tx1"/>
                </a:solidFill>
              </a:rPr>
              <a:t>Website shows status of current runs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917244" y="5581783"/>
            <a:ext cx="18146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 smtClean="0"/>
              <a:t>Failures show up in red.</a:t>
            </a:r>
            <a:endParaRPr lang="en-US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8580" y="3239562"/>
            <a:ext cx="1358878" cy="426509"/>
          </a:xfrm>
          <a:prstGeom prst="rect">
            <a:avLst/>
          </a:prstGeom>
        </p:spPr>
      </p:pic>
      <p:cxnSp>
        <p:nvCxnSpPr>
          <p:cNvPr id="21" name="Straight Arrow Connector 20"/>
          <p:cNvCxnSpPr>
            <a:stCxn id="19" idx="0"/>
          </p:cNvCxnSpPr>
          <p:nvPr/>
        </p:nvCxnSpPr>
        <p:spPr>
          <a:xfrm flipH="1" flipV="1">
            <a:off x="6311187" y="3666071"/>
            <a:ext cx="1513402" cy="191571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1754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Additional Online </a:t>
            </a:r>
            <a:r>
              <a:rPr lang="en-US" dirty="0"/>
              <a:t>T</a:t>
            </a:r>
            <a:r>
              <a:rPr lang="en-US" dirty="0" smtClean="0"/>
              <a:t>ools</a:t>
            </a:r>
            <a:endParaRPr lang="en-US" dirty="0"/>
          </a:p>
        </p:txBody>
      </p:sp>
      <p:pic>
        <p:nvPicPr>
          <p:cNvPr id="6" name="Content Placeholder 5" descr="ESampler_CascadeMiddleSchool_4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82" b="34482"/>
          <a:stretch>
            <a:fillRect/>
          </a:stretch>
        </p:blipFill>
        <p:spPr/>
      </p:pic>
      <p:sp>
        <p:nvSpPr>
          <p:cNvPr id="3" name="TextBox 2"/>
          <p:cNvSpPr txBox="1"/>
          <p:nvPr/>
        </p:nvSpPr>
        <p:spPr>
          <a:xfrm>
            <a:off x="540451" y="3012723"/>
            <a:ext cx="7295238" cy="4154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 smtClean="0"/>
              <a:t>Monitoring report page - </a:t>
            </a:r>
            <a:r>
              <a:rPr lang="en-US" sz="2400" dirty="0" err="1" smtClean="0"/>
              <a:t>NEW</a:t>
            </a:r>
            <a:r>
              <a:rPr lang="en-US" sz="2400" dirty="0" err="1" smtClean="0">
                <a:hlinkClick r:id="rId4"/>
              </a:rPr>
              <a:t>http</a:t>
            </a:r>
            <a:r>
              <a:rPr lang="en-US" sz="2400" dirty="0" smtClean="0">
                <a:hlinkClick r:id="rId4"/>
              </a:rPr>
              <a:t>://smoke.airfire.org/monitoringReport/</a:t>
            </a:r>
            <a:r>
              <a:rPr lang="en-US" sz="2400" dirty="0" smtClean="0"/>
              <a:t>   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Smoke values at risk page – in </a:t>
            </a:r>
            <a:r>
              <a:rPr lang="en-US" sz="2400" dirty="0" err="1" smtClean="0"/>
              <a:t>testing</a:t>
            </a:r>
            <a:r>
              <a:rPr lang="en-US" sz="2400" dirty="0" err="1" smtClean="0">
                <a:hlinkClick r:id="rId5"/>
              </a:rPr>
              <a:t>http</a:t>
            </a:r>
            <a:r>
              <a:rPr lang="en-US" sz="2400" dirty="0">
                <a:hlinkClick r:id="rId5"/>
              </a:rPr>
              <a:t>://smoke.airfire.org/</a:t>
            </a:r>
            <a:r>
              <a:rPr lang="en-US" sz="2400" dirty="0" smtClean="0">
                <a:hlinkClick r:id="rId5"/>
              </a:rPr>
              <a:t>complexityTest/</a:t>
            </a:r>
            <a:endParaRPr lang="en-US" sz="2400" dirty="0" smtClean="0"/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“Easy” trajectory page </a:t>
            </a:r>
            <a:r>
              <a:rPr lang="en-US" sz="2400" dirty="0" smtClean="0">
                <a:hlinkClick r:id="rId5"/>
              </a:rPr>
              <a:t>http</a:t>
            </a:r>
            <a:r>
              <a:rPr lang="en-US" sz="2400" dirty="0">
                <a:hlinkClick r:id="rId5"/>
              </a:rPr>
              <a:t>://smoke.airfire.org</a:t>
            </a:r>
            <a:r>
              <a:rPr lang="en-US" sz="2400" dirty="0" smtClean="0">
                <a:hlinkClick r:id="rId5"/>
              </a:rPr>
              <a:t>/trajectories/</a:t>
            </a:r>
            <a:endParaRPr lang="en-US" sz="2400" dirty="0"/>
          </a:p>
          <a:p>
            <a:pPr marL="342900" indent="-342900">
              <a:buFont typeface="Arial"/>
              <a:buChar char="•"/>
            </a:pPr>
            <a:r>
              <a:rPr lang="en-US" sz="2400" dirty="0"/>
              <a:t>Ventilation Climate Information System </a:t>
            </a:r>
            <a:r>
              <a:rPr lang="en-US" sz="2400" dirty="0">
                <a:hlinkClick r:id="rId6"/>
              </a:rPr>
              <a:t>http://smoke.airfire.org/vcis/</a:t>
            </a:r>
            <a:r>
              <a:rPr lang="en-US" sz="2400" dirty="0"/>
              <a:t> </a:t>
            </a:r>
          </a:p>
          <a:p>
            <a:pPr marL="342900" indent="-342900">
              <a:buFont typeface="Arial"/>
              <a:buChar char="•"/>
            </a:pPr>
            <a:endParaRPr lang="en-US" sz="2400" dirty="0"/>
          </a:p>
          <a:p>
            <a:pPr marL="342900" indent="-342900">
              <a:buFont typeface="Arial"/>
              <a:buChar char="•"/>
            </a:pPr>
            <a:endParaRPr lang="en-US" sz="2400" dirty="0" smtClean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0942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MyTheme_smo">
  <a:themeElements>
    <a:clrScheme name="Orbit 1">
      <a:dk1>
        <a:srgbClr val="010199"/>
      </a:dk1>
      <a:lt1>
        <a:srgbClr val="FFFFFF"/>
      </a:lt1>
      <a:dk2>
        <a:srgbClr val="000000"/>
      </a:dk2>
      <a:lt2>
        <a:srgbClr val="B2B2B2"/>
      </a:lt2>
      <a:accent1>
        <a:srgbClr val="3399FF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CAFF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990600" marR="0" indent="-533400" algn="l" defTabSz="914400" rtl="0" eaLnBrk="1" fontAlgn="base" latinLnBrk="0" hangingPunct="1">
          <a:lnSpc>
            <a:spcPct val="80000"/>
          </a:lnSpc>
          <a:spcBef>
            <a:spcPct val="20000"/>
          </a:spcBef>
          <a:spcAft>
            <a:spcPct val="0"/>
          </a:spcAft>
          <a:buClr>
            <a:schemeClr val="tx1"/>
          </a:buClr>
          <a:buSzTx/>
          <a:buFontTx/>
          <a:buChar char="–"/>
          <a:tabLst/>
          <a:defRPr kumimoji="0" lang="en-US" sz="3200" b="1" i="0" u="none" strike="noStrike" cap="none" normalizeH="0" baseline="0" smtClean="0">
            <a:ln>
              <a:noFill/>
            </a:ln>
            <a:solidFill>
              <a:srgbClr val="FFFFCC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ahoma" pitchFamily="34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990600" marR="0" indent="-533400" algn="l" defTabSz="914400" rtl="0" eaLnBrk="1" fontAlgn="base" latinLnBrk="0" hangingPunct="1">
          <a:lnSpc>
            <a:spcPct val="80000"/>
          </a:lnSpc>
          <a:spcBef>
            <a:spcPct val="20000"/>
          </a:spcBef>
          <a:spcAft>
            <a:spcPct val="0"/>
          </a:spcAft>
          <a:buClr>
            <a:schemeClr val="tx1"/>
          </a:buClr>
          <a:buSzTx/>
          <a:buFontTx/>
          <a:buChar char="–"/>
          <a:tabLst/>
          <a:defRPr kumimoji="0" lang="en-US" sz="3200" b="1" i="0" u="none" strike="noStrike" cap="none" normalizeH="0" baseline="0" smtClean="0">
            <a:ln>
              <a:noFill/>
            </a:ln>
            <a:solidFill>
              <a:srgbClr val="FFFFCC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ahoma" pitchFamily="34" charset="0"/>
            <a:cs typeface="Arial" charset="0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MyTheme_smo.thmx</Template>
  <TotalTime>43790</TotalTime>
  <Words>1301</Words>
  <Application>Microsoft Macintosh PowerPoint</Application>
  <PresentationFormat>On-screen Show (4:3)</PresentationFormat>
  <Paragraphs>223</Paragraphs>
  <Slides>31</Slides>
  <Notes>13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MyTheme_smo</vt:lpstr>
      <vt:lpstr>Tools for Wildfire Smoke Management </vt:lpstr>
      <vt:lpstr>Objectives</vt:lpstr>
      <vt:lpstr>Collaborative Partnerships</vt:lpstr>
      <vt:lpstr>Models Available Online</vt:lpstr>
      <vt:lpstr>BlueSky Modeling Framework  v 3.5</vt:lpstr>
      <vt:lpstr>Daily BlueSky Production Runs 1/31/2015 Satellite Fire Detections http://www.airfire.org/data/bluesky-daily/ </vt:lpstr>
      <vt:lpstr>Daily BlueSky Production Runs 1/31/2015 Satellite Fire Detections &amp; PM2.5, 12km http://www.airfire.org/data/bluesky-daily/ </vt:lpstr>
      <vt:lpstr>PowerPoint Presentation</vt:lpstr>
      <vt:lpstr>Additional Online Tools</vt:lpstr>
      <vt:lpstr>http://smoke.airfire.org/monitoringReport</vt:lpstr>
      <vt:lpstr>http://smoke.airfire.org/monitoringReport</vt:lpstr>
      <vt:lpstr>http://smoke.airfire.org/monitoringReport</vt:lpstr>
      <vt:lpstr>http://smoke.airfire.org/complexityTest/</vt:lpstr>
      <vt:lpstr>http://smoke.airfire.org/complexityTest/</vt:lpstr>
      <vt:lpstr>http://smoke.airfire.org/complexityTest/</vt:lpstr>
      <vt:lpstr>http://smoke.airfire.org/trajectories/ </vt:lpstr>
      <vt:lpstr>http://smoke.airfire.org/vcis/</vt:lpstr>
      <vt:lpstr>State Smoke Blogs</vt:lpstr>
      <vt:lpstr>PowerPoint Presentation</vt:lpstr>
      <vt:lpstr>NOAA HYSPLIT</vt:lpstr>
      <vt:lpstr>8/4/2014 6am- BlueSky vs. AIRPACT</vt:lpstr>
      <vt:lpstr>BlueSky Custom Runs</vt:lpstr>
      <vt:lpstr>PowerPoint Presentation</vt:lpstr>
      <vt:lpstr>PowerPoint Presentation</vt:lpstr>
      <vt:lpstr>PowerPoint Presentation</vt:lpstr>
      <vt:lpstr>Carlton Complex Washington State 2014 250,000 acres</vt:lpstr>
      <vt:lpstr>Carlton Complex August 2014</vt:lpstr>
      <vt:lpstr>Carlton Complex 2014080400Z, 8/4/2014 6am, 1.33 km Domain</vt:lpstr>
      <vt:lpstr>Carlton Complex 2014080400Z, 8/4/2014 6am, 12 km Domain</vt:lpstr>
      <vt:lpstr>Current &amp; Future Work/Activities</vt:lpstr>
      <vt:lpstr>PowerPoint Presentation</vt:lpstr>
    </vt:vector>
  </TitlesOfParts>
  <Company>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Sim Larkin</dc:creator>
  <cp:lastModifiedBy>Miriam Rorig</cp:lastModifiedBy>
  <cp:revision>498</cp:revision>
  <cp:lastPrinted>2014-10-22T19:17:00Z</cp:lastPrinted>
  <dcterms:created xsi:type="dcterms:W3CDTF">2011-06-27T02:01:15Z</dcterms:created>
  <dcterms:modified xsi:type="dcterms:W3CDTF">2015-11-26T02:41:35Z</dcterms:modified>
</cp:coreProperties>
</file>