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63" r:id="rId2"/>
    <p:sldId id="273" r:id="rId3"/>
    <p:sldId id="282" r:id="rId4"/>
    <p:sldId id="319" r:id="rId5"/>
    <p:sldId id="266" r:id="rId6"/>
    <p:sldId id="270" r:id="rId7"/>
    <p:sldId id="274" r:id="rId8"/>
    <p:sldId id="256" r:id="rId9"/>
    <p:sldId id="269" r:id="rId10"/>
    <p:sldId id="320" r:id="rId11"/>
    <p:sldId id="321" r:id="rId12"/>
    <p:sldId id="325" r:id="rId13"/>
    <p:sldId id="322" r:id="rId14"/>
    <p:sldId id="323" r:id="rId15"/>
    <p:sldId id="315" r:id="rId16"/>
    <p:sldId id="324" r:id="rId17"/>
    <p:sldId id="32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99" d="100"/>
          <a:sy n="99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49FE-C243-EA4D-A9B9-5C7892D2B17F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5990-E5AA-014C-9476-692FE674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GCOS – Global Climate Observing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5990-E5AA-014C-9476-692FE674E0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Switch to browser</a:t>
            </a:r>
            <a:r>
              <a:rPr lang="en-US" baseline="0" dirty="0" smtClean="0"/>
              <a:t> click on tabs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5990-E5AA-014C-9476-692FE674E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browser</a:t>
            </a:r>
            <a:r>
              <a:rPr lang="en-US" baseline="0" dirty="0" smtClean="0"/>
              <a:t> click on tabs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5990-E5AA-014C-9476-692FE674E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ABFBD4-03F7-402F-897B-BCDEEF2290E3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1E253D-BA43-413C-9BA0-FB8F224C3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rh.noaa.gov" TargetMode="Externa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rh.noaa.gov/epz/?n=wxcal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 Forecasting Fundamentals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Meteorology for ARAs</a:t>
            </a:r>
          </a:p>
          <a:p>
            <a:r>
              <a:rPr lang="en-US" dirty="0" smtClean="0"/>
              <a:t>Unit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3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56"/>
            <a:ext cx="8042276" cy="1336956"/>
          </a:xfrm>
        </p:spPr>
        <p:txBody>
          <a:bodyPr/>
          <a:lstStyle/>
          <a:p>
            <a:r>
              <a:rPr lang="en-US" dirty="0" smtClean="0"/>
              <a:t>National Weather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6" cy="121919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www.wrh.noaa.gov</a:t>
            </a:r>
            <a:r>
              <a:rPr lang="en-US" dirty="0" smtClean="0"/>
              <a:t> - click on “Forecast Offices”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9144000" cy="4879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81200"/>
            <a:ext cx="11430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5334000"/>
            <a:ext cx="594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Sidebar includes links to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Current Conditions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Satellite Imagery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Fire 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9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598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NCEP (NWS)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48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04800"/>
            <a:ext cx="8042276" cy="1336956"/>
          </a:xfrm>
        </p:spPr>
        <p:txBody>
          <a:bodyPr/>
          <a:lstStyle/>
          <a:p>
            <a:r>
              <a:rPr lang="en-US" dirty="0" smtClean="0"/>
              <a:t>University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6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http://</a:t>
            </a:r>
            <a:r>
              <a:rPr lang="en-US" dirty="0" err="1"/>
              <a:t>www.atmos.washington.edu</a:t>
            </a:r>
            <a:r>
              <a:rPr lang="en-US" dirty="0"/>
              <a:t>/mm5rt/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241"/>
            <a:ext cx="9144000" cy="49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Satellite: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0386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Shows view from space…</a:t>
            </a:r>
          </a:p>
          <a:p>
            <a:r>
              <a:rPr lang="en-US" b="1" dirty="0" smtClean="0"/>
              <a:t>Advantages</a:t>
            </a:r>
            <a:endParaRPr lang="en-US" b="1" dirty="0"/>
          </a:p>
          <a:p>
            <a:pPr lvl="1"/>
            <a:r>
              <a:rPr lang="en-US" dirty="0"/>
              <a:t>1km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Track smoke plumes during daytime</a:t>
            </a:r>
          </a:p>
          <a:p>
            <a:pPr lvl="1"/>
            <a:r>
              <a:rPr lang="en-US" dirty="0" smtClean="0"/>
              <a:t>Verify early morning smoke in drainages</a:t>
            </a:r>
          </a:p>
          <a:p>
            <a:pPr lvl="1"/>
            <a:r>
              <a:rPr lang="en-US" dirty="0" smtClean="0"/>
              <a:t>~</a:t>
            </a:r>
            <a:r>
              <a:rPr lang="en-US" dirty="0" smtClean="0"/>
              <a:t>15 min updates</a:t>
            </a:r>
            <a:endParaRPr lang="en-US" dirty="0"/>
          </a:p>
          <a:p>
            <a:r>
              <a:rPr lang="en-US" b="1" dirty="0"/>
              <a:t>Disadvantages</a:t>
            </a:r>
          </a:p>
          <a:p>
            <a:pPr lvl="1"/>
            <a:r>
              <a:rPr lang="en-US" dirty="0" smtClean="0"/>
              <a:t>Lower-levels can be obscured by higher cloud deck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the sun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4953000" cy="3936177"/>
          </a:xfrm>
        </p:spPr>
      </p:pic>
      <p:sp>
        <p:nvSpPr>
          <p:cNvPr id="4" name="TextBox 3"/>
          <p:cNvSpPr txBox="1"/>
          <p:nvPr/>
        </p:nvSpPr>
        <p:spPr>
          <a:xfrm>
            <a:off x="64770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NWS Lubbock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Pay attention to the weather around you to anticipate changes and “validate” </a:t>
            </a:r>
            <a:r>
              <a:rPr lang="en-US" dirty="0" smtClean="0"/>
              <a:t>forecasts – “situational awareness”</a:t>
            </a:r>
            <a:endParaRPr lang="en-US" dirty="0" smtClean="0"/>
          </a:p>
          <a:p>
            <a:r>
              <a:rPr lang="en-US" dirty="0" smtClean="0"/>
              <a:t>Clouds – </a:t>
            </a:r>
          </a:p>
          <a:p>
            <a:pPr lvl="1"/>
            <a:r>
              <a:rPr lang="en-US" dirty="0" smtClean="0"/>
              <a:t>increasing/decreasing</a:t>
            </a:r>
          </a:p>
          <a:p>
            <a:pPr lvl="1"/>
            <a:r>
              <a:rPr lang="en-US" dirty="0" smtClean="0"/>
              <a:t>Lowering/raising</a:t>
            </a:r>
          </a:p>
          <a:p>
            <a:pPr lvl="1"/>
            <a:r>
              <a:rPr lang="en-US" dirty="0" smtClean="0"/>
              <a:t>Types changing</a:t>
            </a:r>
          </a:p>
          <a:p>
            <a:r>
              <a:rPr lang="en-US" dirty="0" smtClean="0"/>
              <a:t>Winds – </a:t>
            </a:r>
          </a:p>
          <a:p>
            <a:pPr lvl="1"/>
            <a:r>
              <a:rPr lang="en-US" dirty="0" smtClean="0"/>
              <a:t>changes in direction and/or speed</a:t>
            </a:r>
          </a:p>
          <a:p>
            <a:r>
              <a:rPr lang="en-US" dirty="0" smtClean="0"/>
              <a:t>Temperature and humidity</a:t>
            </a:r>
          </a:p>
          <a:p>
            <a:pPr lvl="1"/>
            <a:r>
              <a:rPr lang="en-US" dirty="0" smtClean="0"/>
              <a:t>Increasing/decreasing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 in a smoke forecast/briefing?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happened in the past 24 hours (compare with yesterday’s dispersion model prediction)?</a:t>
            </a:r>
          </a:p>
          <a:p>
            <a:r>
              <a:rPr lang="en-US" dirty="0" smtClean="0"/>
              <a:t>What’s happening now (monitoring data,</a:t>
            </a:r>
            <a:r>
              <a:rPr lang="en-US" dirty="0"/>
              <a:t> </a:t>
            </a:r>
            <a:r>
              <a:rPr lang="en-US" dirty="0" smtClean="0"/>
              <a:t>satellite imagery)?</a:t>
            </a:r>
          </a:p>
          <a:p>
            <a:r>
              <a:rPr lang="en-US" dirty="0" smtClean="0"/>
              <a:t>What do you expect to happen in the next 24-48 hours? Why? (today’s dispersion model run)</a:t>
            </a:r>
          </a:p>
          <a:p>
            <a:r>
              <a:rPr lang="en-US" dirty="0" smtClean="0"/>
              <a:t>Potential impacts on nearby resources (populated areas, schools, hospitals, transportation corridors, </a:t>
            </a:r>
            <a:r>
              <a:rPr lang="en-US" dirty="0"/>
              <a:t>f</a:t>
            </a:r>
            <a:r>
              <a:rPr lang="en-US" dirty="0" smtClean="0"/>
              <a:t>ire camps, </a:t>
            </a:r>
            <a:r>
              <a:rPr lang="en-US" smtClean="0"/>
              <a:t>sports events, </a:t>
            </a:r>
            <a:r>
              <a:rPr lang="en-US" dirty="0" smtClean="0"/>
              <a:t>etc.)</a:t>
            </a:r>
          </a:p>
          <a:p>
            <a:r>
              <a:rPr lang="en-US" dirty="0" smtClean="0"/>
              <a:t>Current and forecast air quality indices</a:t>
            </a:r>
          </a:p>
          <a:p>
            <a:r>
              <a:rPr lang="en-US" dirty="0" smtClean="0"/>
              <a:t>Any information on fire activity/growth</a:t>
            </a:r>
          </a:p>
          <a:p>
            <a:r>
              <a:rPr lang="en-US" dirty="0" smtClean="0"/>
              <a:t>Anything else that is important or pertinent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Aspects to consider when communicating forecast…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58398" cy="3782219"/>
          </a:xfrm>
        </p:spPr>
      </p:pic>
    </p:spTree>
    <p:extLst>
      <p:ext uri="{BB962C8B-B14F-4D97-AF65-F5344CB8AC3E}">
        <p14:creationId xmlns:p14="http://schemas.microsoft.com/office/powerpoint/2010/main" val="35096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Discuss advantages and limitations of different forecasting approaches</a:t>
            </a:r>
          </a:p>
          <a:p>
            <a:r>
              <a:rPr lang="en-US" dirty="0" smtClean="0"/>
              <a:t>Describe common meteorological observations</a:t>
            </a:r>
          </a:p>
          <a:p>
            <a:r>
              <a:rPr lang="en-US" dirty="0" smtClean="0"/>
              <a:t>Know how to convert between standard time used for weather analyses, satellite imagery, and radar products to your local time</a:t>
            </a:r>
          </a:p>
          <a:p>
            <a:r>
              <a:rPr lang="en-US" dirty="0" smtClean="0"/>
              <a:t>Know </a:t>
            </a:r>
            <a:r>
              <a:rPr lang="en-US" dirty="0"/>
              <a:t>frequency that weather analyses and products become available for </a:t>
            </a:r>
            <a:r>
              <a:rPr lang="en-US" dirty="0" smtClean="0"/>
              <a:t>review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8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Climatology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ean observed values for a location over a specific time range</a:t>
            </a:r>
          </a:p>
          <a:p>
            <a:r>
              <a:rPr lang="en-US" b="1" dirty="0" smtClean="0"/>
              <a:t>Persistence</a:t>
            </a:r>
          </a:p>
          <a:p>
            <a:pPr lvl="1"/>
            <a:r>
              <a:rPr lang="en-US" dirty="0" smtClean="0"/>
              <a:t>Assumption that weather conditions  won’t change significantly for a period of time</a:t>
            </a:r>
          </a:p>
          <a:p>
            <a:r>
              <a:rPr lang="en-US" b="1" dirty="0" smtClean="0"/>
              <a:t>Trends</a:t>
            </a:r>
          </a:p>
          <a:p>
            <a:pPr lvl="1"/>
            <a:r>
              <a:rPr lang="en-US" dirty="0" smtClean="0"/>
              <a:t>Assumption that current change in weather conditions will continue into the future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Numerical Weather Prediction (NWP)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Quantitatively modeled forecast derived from solving complex equations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Must account for conservation of mass, momentum, and energy on a rotating body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Too complex to do by hand (A six-hour forecast took six weeks to create!)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Ensemble Forecasting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Range of NWP forecasted “scenarios” based on tweaking initial conditions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Analogs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“Case-Study” approach…noting impacts that occur with similar weather patterns to anticipate future weather conditions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Empirical Prediction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Forecaster draws from past observation and experience…includes rules of thumb, lore, and deductive reasoning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Forecast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Descriptive (e.g. forecast discussion)</a:t>
            </a:r>
          </a:p>
          <a:p>
            <a:r>
              <a:rPr lang="en-US" dirty="0" smtClean="0"/>
              <a:t>Graphics (e.g. weather model output)</a:t>
            </a:r>
          </a:p>
          <a:p>
            <a:r>
              <a:rPr lang="en-US" dirty="0" smtClean="0"/>
              <a:t>Charts (e.g. skew-T)</a:t>
            </a:r>
          </a:p>
          <a:p>
            <a:r>
              <a:rPr lang="en-US" dirty="0" smtClean="0"/>
              <a:t>Tables (e. g. ventilation index)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5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Meteorological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Altitude</a:t>
            </a:r>
            <a:r>
              <a:rPr lang="en-US" sz="1800" dirty="0" smtClean="0"/>
              <a:t>: feet (</a:t>
            </a:r>
            <a:r>
              <a:rPr lang="en-US" sz="1800" dirty="0" err="1" smtClean="0"/>
              <a:t>ft</a:t>
            </a:r>
            <a:r>
              <a:rPr lang="en-US" sz="1800" dirty="0" smtClean="0"/>
              <a:t>), meters (m), kilometers (km), miles (mi).</a:t>
            </a:r>
            <a:endParaRPr lang="en-US" sz="1800" b="1" dirty="0" smtClean="0"/>
          </a:p>
          <a:p>
            <a:r>
              <a:rPr lang="en-US" sz="1800" b="1" dirty="0" smtClean="0"/>
              <a:t>Cloud Cover</a:t>
            </a:r>
            <a:r>
              <a:rPr lang="en-US" sz="1800" dirty="0" smtClean="0"/>
              <a:t>: % in </a:t>
            </a:r>
            <a:r>
              <a:rPr lang="en-US" sz="1800" dirty="0" err="1"/>
              <a:t>o</a:t>
            </a:r>
            <a:r>
              <a:rPr lang="en-US" sz="1800" dirty="0" err="1" smtClean="0"/>
              <a:t>ktas</a:t>
            </a:r>
            <a:r>
              <a:rPr lang="en-US" sz="1800" dirty="0" smtClean="0"/>
              <a:t> (e.g., 0/8 </a:t>
            </a:r>
            <a:r>
              <a:rPr lang="en-US" sz="1800" dirty="0" err="1" smtClean="0"/>
              <a:t>oktas</a:t>
            </a:r>
            <a:r>
              <a:rPr lang="en-US" sz="1800" dirty="0" smtClean="0"/>
              <a:t> = clear skies) </a:t>
            </a:r>
            <a:endParaRPr lang="en-US" sz="1800" b="1" dirty="0" smtClean="0"/>
          </a:p>
          <a:p>
            <a:r>
              <a:rPr lang="en-US" sz="1800" b="1" dirty="0" smtClean="0"/>
              <a:t>Moisture</a:t>
            </a:r>
            <a:r>
              <a:rPr lang="en-US" sz="1800" dirty="0" smtClean="0"/>
              <a:t>: % relative humidity (Rh), </a:t>
            </a:r>
            <a:r>
              <a:rPr lang="en-US" sz="1800" dirty="0" err="1" smtClean="0"/>
              <a:t>dewpoint</a:t>
            </a:r>
            <a:r>
              <a:rPr lang="en-US" sz="1800" dirty="0" smtClean="0"/>
              <a:t> (Td - °C, </a:t>
            </a:r>
            <a:r>
              <a:rPr lang="en-US" sz="1800" dirty="0"/>
              <a:t>°</a:t>
            </a:r>
            <a:r>
              <a:rPr lang="en-US" sz="1800" dirty="0" smtClean="0"/>
              <a:t>F), </a:t>
            </a:r>
            <a:r>
              <a:rPr lang="en-US" sz="1800" dirty="0" err="1" smtClean="0"/>
              <a:t>dewpoint</a:t>
            </a:r>
            <a:r>
              <a:rPr lang="en-US" sz="1800" dirty="0" smtClean="0"/>
              <a:t> depression (</a:t>
            </a:r>
            <a:r>
              <a:rPr lang="en-US" sz="1800" dirty="0" err="1" smtClean="0"/>
              <a:t>Tdd</a:t>
            </a:r>
            <a:r>
              <a:rPr lang="en-US" sz="1800" dirty="0" smtClean="0"/>
              <a:t> - °C</a:t>
            </a:r>
            <a:r>
              <a:rPr lang="en-US" sz="1800" dirty="0"/>
              <a:t>, °</a:t>
            </a:r>
            <a:r>
              <a:rPr lang="en-US" sz="1800" dirty="0" smtClean="0"/>
              <a:t>F = T - Td), mixing ratio (</a:t>
            </a:r>
            <a:r>
              <a:rPr lang="en-US" sz="1800" i="1" dirty="0" smtClean="0"/>
              <a:t>w</a:t>
            </a:r>
            <a:r>
              <a:rPr lang="en-US" sz="1800" dirty="0" smtClean="0"/>
              <a:t> </a:t>
            </a:r>
            <a:r>
              <a:rPr lang="en-US" sz="1800" i="1" dirty="0" smtClean="0"/>
              <a:t>– grams of water vapor per kg of dry air)</a:t>
            </a:r>
            <a:endParaRPr lang="en-US" sz="1800" b="1" dirty="0" smtClean="0"/>
          </a:p>
          <a:p>
            <a:r>
              <a:rPr lang="en-US" sz="1800" b="1" dirty="0" smtClean="0"/>
              <a:t>Precipitation</a:t>
            </a:r>
            <a:r>
              <a:rPr lang="en-US" sz="1800" dirty="0" smtClean="0"/>
              <a:t>: inches (in), millimeters (mm)</a:t>
            </a:r>
            <a:endParaRPr lang="en-US" sz="1800" b="1" dirty="0" smtClean="0"/>
          </a:p>
          <a:p>
            <a:r>
              <a:rPr lang="en-US" sz="1800" b="1" dirty="0" smtClean="0"/>
              <a:t>Pressure</a:t>
            </a:r>
            <a:r>
              <a:rPr lang="en-US" sz="1800" dirty="0" smtClean="0"/>
              <a:t>: </a:t>
            </a:r>
            <a:r>
              <a:rPr lang="en-US" sz="1800" dirty="0" err="1" smtClean="0"/>
              <a:t>millibars</a:t>
            </a:r>
            <a:r>
              <a:rPr lang="en-US" sz="1800" dirty="0" smtClean="0"/>
              <a:t> (</a:t>
            </a:r>
            <a:r>
              <a:rPr lang="en-US" sz="1800" dirty="0" err="1" smtClean="0"/>
              <a:t>mb</a:t>
            </a:r>
            <a:r>
              <a:rPr lang="en-US" sz="1800" dirty="0" smtClean="0"/>
              <a:t>), </a:t>
            </a:r>
            <a:r>
              <a:rPr lang="en-US" sz="1800" dirty="0" err="1" smtClean="0"/>
              <a:t>hectopascals</a:t>
            </a:r>
            <a:r>
              <a:rPr lang="en-US" sz="1800" dirty="0" smtClean="0"/>
              <a:t> (</a:t>
            </a:r>
            <a:r>
              <a:rPr lang="en-US" sz="1800" dirty="0" err="1" smtClean="0"/>
              <a:t>hpa</a:t>
            </a:r>
            <a:r>
              <a:rPr lang="en-US" sz="1800" dirty="0" smtClean="0"/>
              <a:t>), inches of mercury (</a:t>
            </a:r>
            <a:r>
              <a:rPr lang="en-US" sz="1800" dirty="0" err="1" smtClean="0"/>
              <a:t>inHg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r>
              <a:rPr lang="en-US" sz="1800" b="1" dirty="0" smtClean="0"/>
              <a:t>Temperature</a:t>
            </a:r>
            <a:r>
              <a:rPr lang="en-US" sz="1800" dirty="0" smtClean="0"/>
              <a:t>: Celsius (°C), Fahrenheit (°F), Kelvin (K)</a:t>
            </a:r>
            <a:endParaRPr lang="en-US" sz="1800" b="1" dirty="0" smtClean="0"/>
          </a:p>
          <a:p>
            <a:r>
              <a:rPr lang="en-US" sz="1800" b="1" dirty="0" smtClean="0"/>
              <a:t>Wind Speed</a:t>
            </a:r>
            <a:r>
              <a:rPr lang="en-US" sz="1800" dirty="0" smtClean="0"/>
              <a:t>: miles per hour (mph), meters per second (m/s), knots (</a:t>
            </a:r>
            <a:r>
              <a:rPr lang="en-US" sz="1800" dirty="0" err="1" smtClean="0"/>
              <a:t>kts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Conversions  can be tedious! Use online tools to save time:</a:t>
            </a:r>
          </a:p>
          <a:p>
            <a:pPr lvl="1"/>
            <a:r>
              <a:rPr lang="en-US" sz="1800" dirty="0" smtClean="0">
                <a:hlinkClick r:id="rId2"/>
              </a:rPr>
              <a:t>The Weather Calculator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7736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Zulu Time (Z) or Coordinated Universal Time (UTC)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486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Standard 24-hour time referencing all weather charts, satellite imagery, and radar products to </a:t>
            </a:r>
            <a:r>
              <a:rPr lang="en-US" sz="2000" dirty="0" err="1" smtClean="0"/>
              <a:t>Greenwhich</a:t>
            </a:r>
            <a:r>
              <a:rPr lang="en-US" sz="2000" dirty="0" smtClean="0"/>
              <a:t>, England (0° longitude)</a:t>
            </a:r>
          </a:p>
          <a:p>
            <a:r>
              <a:rPr lang="en-US" sz="2000" dirty="0" smtClean="0"/>
              <a:t>Key is to know your local time zone’s offset and keeping track of Daylight Savings Time</a:t>
            </a:r>
          </a:p>
          <a:p>
            <a:r>
              <a:rPr lang="en-US" sz="2000" dirty="0" smtClean="0"/>
              <a:t>Mountain Standard Time is always -7 hours (e.g., 00Z Wed 13 May 2015 is valid for 5 PM Tue 12 May 2015)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" y="914400"/>
            <a:ext cx="71138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-air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399" y="1676400"/>
            <a:ext cx="6705601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Radiosondes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Worldwide coordinated effort to capture current state of atmosphere (T, Rh, Wind, and Pressure Height) twice daily (00Z and 12Z).</a:t>
            </a:r>
            <a:endParaRPr lang="en-US" sz="2800" dirty="0"/>
          </a:p>
        </p:txBody>
      </p:sp>
      <p:pic>
        <p:nvPicPr>
          <p:cNvPr id="5" name="Picture 4" descr="ball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362200"/>
            <a:ext cx="216842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a Balanced Forecast</a:t>
            </a:r>
            <a:br>
              <a:rPr lang="en-US" dirty="0" smtClean="0"/>
            </a:br>
            <a:r>
              <a:rPr lang="en-US" dirty="0" smtClean="0"/>
              <a:t>(Where do you find them?)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Meteorology for ARAs</a:t>
            </a:r>
          </a:p>
          <a:p>
            <a:r>
              <a:rPr lang="en-US" dirty="0" smtClean="0"/>
              <a:t>Unit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where to find forecast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Describe what elements you may want to include in a smoke forecast</a:t>
            </a:r>
            <a:r>
              <a:rPr lang="en-US" dirty="0"/>
              <a:t>/</a:t>
            </a:r>
            <a:r>
              <a:rPr lang="en-US" dirty="0" smtClean="0"/>
              <a:t>briefing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3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4052</TotalTime>
  <Words>818</Words>
  <Application>Microsoft Macintosh PowerPoint</Application>
  <PresentationFormat>On-screen Show (4:3)</PresentationFormat>
  <Paragraphs>111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Weather Forecasting Fundamentals</vt:lpstr>
      <vt:lpstr>Objectives</vt:lpstr>
      <vt:lpstr>Forecasting Methodology</vt:lpstr>
      <vt:lpstr>Types of Forecast Products</vt:lpstr>
      <vt:lpstr>Common Meteorological Observations</vt:lpstr>
      <vt:lpstr>Zulu Time (Z) or Coordinated Universal Time (UTC)</vt:lpstr>
      <vt:lpstr>Radiosondes</vt:lpstr>
      <vt:lpstr>Elements of a Balanced Forecast (Where do you find them?)</vt:lpstr>
      <vt:lpstr>Objectives</vt:lpstr>
      <vt:lpstr>National Weather Service</vt:lpstr>
      <vt:lpstr>PowerPoint Presentation</vt:lpstr>
      <vt:lpstr>PowerPoint Presentation</vt:lpstr>
      <vt:lpstr>NCEP (NWS) Models</vt:lpstr>
      <vt:lpstr>University Websites</vt:lpstr>
      <vt:lpstr>Satellite: Visible</vt:lpstr>
      <vt:lpstr>YOU!</vt:lpstr>
      <vt:lpstr>What to include in a smoke forecast/briefing?</vt:lpstr>
      <vt:lpstr>Aspects to consider when communicating forecast…</vt:lpstr>
    </vt:vector>
  </TitlesOfParts>
  <Company>Arizona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Process Applications to Smoke Management</dc:title>
  <dc:creator>Jonny W. Malloy</dc:creator>
  <cp:lastModifiedBy>Miriam Rorig</cp:lastModifiedBy>
  <cp:revision>284</cp:revision>
  <dcterms:created xsi:type="dcterms:W3CDTF">2015-03-23T19:06:53Z</dcterms:created>
  <dcterms:modified xsi:type="dcterms:W3CDTF">2016-05-10T17:27:20Z</dcterms:modified>
</cp:coreProperties>
</file>