
<file path=[Content_Types].xml><?xml version="1.0" encoding="utf-8"?>
<Types xmlns="http://schemas.openxmlformats.org/package/2006/content-types">
  <Default Extension="xml" ContentType="application/xml"/>
  <Default Extension="jpeg" ContentType="image/jpeg"/>
  <Default Extension="png" ContentType="image/png"/>
  <Default Extension="gif" ContentType="image/gif"/>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27"/>
  </p:notesMasterIdLst>
  <p:sldIdLst>
    <p:sldId id="263" r:id="rId2"/>
    <p:sldId id="273" r:id="rId3"/>
    <p:sldId id="282" r:id="rId4"/>
    <p:sldId id="319" r:id="rId5"/>
    <p:sldId id="266" r:id="rId6"/>
    <p:sldId id="327" r:id="rId7"/>
    <p:sldId id="330" r:id="rId8"/>
    <p:sldId id="270" r:id="rId9"/>
    <p:sldId id="274" r:id="rId10"/>
    <p:sldId id="331" r:id="rId11"/>
    <p:sldId id="328" r:id="rId12"/>
    <p:sldId id="256" r:id="rId13"/>
    <p:sldId id="269" r:id="rId14"/>
    <p:sldId id="320" r:id="rId15"/>
    <p:sldId id="321" r:id="rId16"/>
    <p:sldId id="333" r:id="rId17"/>
    <p:sldId id="325" r:id="rId18"/>
    <p:sldId id="322" r:id="rId19"/>
    <p:sldId id="323" r:id="rId20"/>
    <p:sldId id="315" r:id="rId21"/>
    <p:sldId id="324" r:id="rId22"/>
    <p:sldId id="326" r:id="rId23"/>
    <p:sldId id="332" r:id="rId24"/>
    <p:sldId id="329" r:id="rId25"/>
    <p:sldId id="307"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76" autoAdjust="0"/>
    <p:restoredTop sz="94646"/>
  </p:normalViewPr>
  <p:slideViewPr>
    <p:cSldViewPr>
      <p:cViewPr varScale="1">
        <p:scale>
          <a:sx n="108" d="100"/>
          <a:sy n="108" d="100"/>
        </p:scale>
        <p:origin x="1720"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3349FE-C243-EA4D-A9B9-5C7892D2B17F}" type="datetimeFigureOut">
              <a:rPr lang="en-US" smtClean="0"/>
              <a:t>5/8/17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E55990-E5AA-014C-9476-692FE674E0B0}" type="slidenum">
              <a:rPr lang="en-US" smtClean="0"/>
              <a:t>‹#›</a:t>
            </a:fld>
            <a:endParaRPr lang="en-US"/>
          </a:p>
        </p:txBody>
      </p:sp>
    </p:spTree>
    <p:extLst>
      <p:ext uri="{BB962C8B-B14F-4D97-AF65-F5344CB8AC3E}">
        <p14:creationId xmlns:p14="http://schemas.microsoft.com/office/powerpoint/2010/main" val="146982870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List goes from</a:t>
            </a:r>
            <a:r>
              <a:rPr lang="en-US" baseline="0" dirty="0" smtClean="0"/>
              <a:t> simplest to most complex. Used to be persistence was the best forecast, but not any more, with increased speed and storage capacity of computers. Ensembles good for settling on a mean forecast, or showing the range of possible forecasts. Analogs </a:t>
            </a:r>
            <a:r>
              <a:rPr lang="mr-IN" baseline="0" dirty="0" smtClean="0"/>
              <a:t>–</a:t>
            </a:r>
            <a:r>
              <a:rPr lang="en-US" baseline="0" dirty="0" smtClean="0"/>
              <a:t> use El Nino as example. Empirical prediction </a:t>
            </a:r>
            <a:r>
              <a:rPr lang="mr-IN" baseline="0" dirty="0" smtClean="0"/>
              <a:t>–</a:t>
            </a:r>
            <a:r>
              <a:rPr lang="en-US" baseline="0" dirty="0" smtClean="0"/>
              <a:t> this is what modern forecasters do, in addition to using </a:t>
            </a:r>
            <a:r>
              <a:rPr lang="en-US" baseline="0" dirty="0" err="1" smtClean="0"/>
              <a:t>num</a:t>
            </a:r>
            <a:r>
              <a:rPr lang="en-US" baseline="0" dirty="0" smtClean="0"/>
              <a:t> </a:t>
            </a:r>
            <a:r>
              <a:rPr lang="en-US" baseline="0" dirty="0" err="1" smtClean="0"/>
              <a:t>wx</a:t>
            </a:r>
            <a:r>
              <a:rPr lang="en-US" baseline="0" dirty="0" smtClean="0"/>
              <a:t> models.</a:t>
            </a:r>
            <a:endParaRPr lang="en-US" dirty="0"/>
          </a:p>
        </p:txBody>
      </p:sp>
      <p:sp>
        <p:nvSpPr>
          <p:cNvPr id="4" name="Slide Number Placeholder 3"/>
          <p:cNvSpPr>
            <a:spLocks noGrp="1"/>
          </p:cNvSpPr>
          <p:nvPr>
            <p:ph type="sldNum" sz="quarter" idx="10"/>
          </p:nvPr>
        </p:nvSpPr>
        <p:spPr/>
        <p:txBody>
          <a:bodyPr/>
          <a:lstStyle/>
          <a:p>
            <a:fld id="{0DE55990-E5AA-014C-9476-692FE674E0B0}" type="slidenum">
              <a:rPr lang="en-US" smtClean="0"/>
              <a:t>3</a:t>
            </a:fld>
            <a:endParaRPr lang="en-US"/>
          </a:p>
        </p:txBody>
      </p:sp>
    </p:spTree>
    <p:extLst>
      <p:ext uri="{BB962C8B-B14F-4D97-AF65-F5344CB8AC3E}">
        <p14:creationId xmlns:p14="http://schemas.microsoft.com/office/powerpoint/2010/main" val="1966033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you can click on a specific zone to get that zone forecast product. Also, notice the navigation bar on the left that is the same as the old</a:t>
            </a:r>
            <a:r>
              <a:rPr lang="en-US" baseline="0" dirty="0" smtClean="0"/>
              <a:t> NWS web site. Finally, notice the link on the left side of the menu bar, for “Spot Request.” From here you can request a spot forecast, or just as useful, search past spot forecasts for your fire. This will inform you as to what’s been happening with the weather on your fire.</a:t>
            </a:r>
            <a:endParaRPr lang="en-US" dirty="0"/>
          </a:p>
        </p:txBody>
      </p:sp>
      <p:sp>
        <p:nvSpPr>
          <p:cNvPr id="4" name="Slide Number Placeholder 3"/>
          <p:cNvSpPr>
            <a:spLocks noGrp="1"/>
          </p:cNvSpPr>
          <p:nvPr>
            <p:ph type="sldNum" sz="quarter" idx="10"/>
          </p:nvPr>
        </p:nvSpPr>
        <p:spPr/>
        <p:txBody>
          <a:bodyPr/>
          <a:lstStyle/>
          <a:p>
            <a:fld id="{0DE55990-E5AA-014C-9476-692FE674E0B0}" type="slidenum">
              <a:rPr lang="en-US" smtClean="0"/>
              <a:t>17</a:t>
            </a:fld>
            <a:endParaRPr lang="en-US"/>
          </a:p>
        </p:txBody>
      </p:sp>
    </p:spTree>
    <p:extLst>
      <p:ext uri="{BB962C8B-B14F-4D97-AF65-F5344CB8AC3E}">
        <p14:creationId xmlns:p14="http://schemas.microsoft.com/office/powerpoint/2010/main" val="1740897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this</a:t>
            </a:r>
            <a:r>
              <a:rPr lang="en-US" baseline="0" dirty="0" smtClean="0"/>
              <a:t> page you can access numerical weather model output, and observation analyses maps, such as the surface analysis, 850 </a:t>
            </a:r>
            <a:r>
              <a:rPr lang="en-US" baseline="0" dirty="0" err="1" smtClean="0"/>
              <a:t>mb</a:t>
            </a:r>
            <a:r>
              <a:rPr lang="en-US" baseline="0" dirty="0" smtClean="0"/>
              <a:t> analysis, and many more.</a:t>
            </a:r>
            <a:endParaRPr lang="en-US" dirty="0"/>
          </a:p>
        </p:txBody>
      </p:sp>
      <p:sp>
        <p:nvSpPr>
          <p:cNvPr id="4" name="Slide Number Placeholder 3"/>
          <p:cNvSpPr>
            <a:spLocks noGrp="1"/>
          </p:cNvSpPr>
          <p:nvPr>
            <p:ph type="sldNum" sz="quarter" idx="10"/>
          </p:nvPr>
        </p:nvSpPr>
        <p:spPr/>
        <p:txBody>
          <a:bodyPr/>
          <a:lstStyle/>
          <a:p>
            <a:fld id="{0DE55990-E5AA-014C-9476-692FE674E0B0}" type="slidenum">
              <a:rPr lang="en-US" smtClean="0"/>
              <a:t>18</a:t>
            </a:fld>
            <a:endParaRPr lang="en-US"/>
          </a:p>
        </p:txBody>
      </p:sp>
    </p:spTree>
    <p:extLst>
      <p:ext uri="{BB962C8B-B14F-4D97-AF65-F5344CB8AC3E}">
        <p14:creationId xmlns:p14="http://schemas.microsoft.com/office/powerpoint/2010/main" val="2728099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university atmospheric science departments run and post regional</a:t>
            </a:r>
            <a:r>
              <a:rPr lang="en-US" baseline="0" dirty="0" smtClean="0"/>
              <a:t> weather model output. This is an example from U of Washington.</a:t>
            </a:r>
            <a:endParaRPr lang="en-US" dirty="0"/>
          </a:p>
        </p:txBody>
      </p:sp>
      <p:sp>
        <p:nvSpPr>
          <p:cNvPr id="4" name="Slide Number Placeholder 3"/>
          <p:cNvSpPr>
            <a:spLocks noGrp="1"/>
          </p:cNvSpPr>
          <p:nvPr>
            <p:ph type="sldNum" sz="quarter" idx="10"/>
          </p:nvPr>
        </p:nvSpPr>
        <p:spPr/>
        <p:txBody>
          <a:bodyPr/>
          <a:lstStyle/>
          <a:p>
            <a:fld id="{0DE55990-E5AA-014C-9476-692FE674E0B0}" type="slidenum">
              <a:rPr lang="en-US" smtClean="0"/>
              <a:t>19</a:t>
            </a:fld>
            <a:endParaRPr lang="en-US"/>
          </a:p>
        </p:txBody>
      </p:sp>
    </p:spTree>
    <p:extLst>
      <p:ext uri="{BB962C8B-B14F-4D97-AF65-F5344CB8AC3E}">
        <p14:creationId xmlns:p14="http://schemas.microsoft.com/office/powerpoint/2010/main" val="1049960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many sources for satellite imagery </a:t>
            </a:r>
            <a:endParaRPr lang="en-US" dirty="0"/>
          </a:p>
        </p:txBody>
      </p:sp>
      <p:sp>
        <p:nvSpPr>
          <p:cNvPr id="4" name="Slide Number Placeholder 3"/>
          <p:cNvSpPr>
            <a:spLocks noGrp="1"/>
          </p:cNvSpPr>
          <p:nvPr>
            <p:ph type="sldNum" sz="quarter" idx="10"/>
          </p:nvPr>
        </p:nvSpPr>
        <p:spPr/>
        <p:txBody>
          <a:bodyPr/>
          <a:lstStyle/>
          <a:p>
            <a:fld id="{0DE55990-E5AA-014C-9476-692FE674E0B0}" type="slidenum">
              <a:rPr lang="en-US" smtClean="0"/>
              <a:t>20</a:t>
            </a:fld>
            <a:endParaRPr lang="en-US"/>
          </a:p>
        </p:txBody>
      </p:sp>
    </p:spTree>
    <p:extLst>
      <p:ext uri="{BB962C8B-B14F-4D97-AF65-F5344CB8AC3E}">
        <p14:creationId xmlns:p14="http://schemas.microsoft.com/office/powerpoint/2010/main" val="2126475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Compare</a:t>
            </a:r>
            <a:r>
              <a:rPr lang="en-US" baseline="0" dirty="0" smtClean="0"/>
              <a:t> yesterday’s forecast with today’s conditions. If yesterday’s forecast was good, maybe today’s will be too. This is an example of using a “trend forecast” as discussed on Slide 3 of Unit 4.</a:t>
            </a:r>
            <a:endParaRPr lang="en-US" dirty="0"/>
          </a:p>
        </p:txBody>
      </p:sp>
      <p:sp>
        <p:nvSpPr>
          <p:cNvPr id="4" name="Slide Number Placeholder 3"/>
          <p:cNvSpPr>
            <a:spLocks noGrp="1"/>
          </p:cNvSpPr>
          <p:nvPr>
            <p:ph type="sldNum" sz="quarter" idx="10"/>
          </p:nvPr>
        </p:nvSpPr>
        <p:spPr/>
        <p:txBody>
          <a:bodyPr/>
          <a:lstStyle/>
          <a:p>
            <a:fld id="{0DE55990-E5AA-014C-9476-692FE674E0B0}" type="slidenum">
              <a:rPr lang="en-US" smtClean="0"/>
              <a:t>22</a:t>
            </a:fld>
            <a:endParaRPr lang="en-US"/>
          </a:p>
        </p:txBody>
      </p:sp>
    </p:spTree>
    <p:extLst>
      <p:ext uri="{BB962C8B-B14F-4D97-AF65-F5344CB8AC3E}">
        <p14:creationId xmlns:p14="http://schemas.microsoft.com/office/powerpoint/2010/main" val="1847935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 out observations</a:t>
            </a:r>
            <a:r>
              <a:rPr lang="en-US" baseline="0" dirty="0" smtClean="0"/>
              <a:t> are provided in different units, so be aware. Point to weather calculator at the bottom. This is one of several you can find on the web. As ARAs you will likely want to use units the general public will understand, so you may have to convert before putting data in your one-pager.</a:t>
            </a:r>
            <a:endParaRPr lang="en-US" dirty="0"/>
          </a:p>
        </p:txBody>
      </p:sp>
      <p:sp>
        <p:nvSpPr>
          <p:cNvPr id="4" name="Slide Number Placeholder 3"/>
          <p:cNvSpPr>
            <a:spLocks noGrp="1"/>
          </p:cNvSpPr>
          <p:nvPr>
            <p:ph type="sldNum" sz="quarter" idx="10"/>
          </p:nvPr>
        </p:nvSpPr>
        <p:spPr/>
        <p:txBody>
          <a:bodyPr/>
          <a:lstStyle/>
          <a:p>
            <a:fld id="{0DE55990-E5AA-014C-9476-692FE674E0B0}" type="slidenum">
              <a:rPr lang="en-US" smtClean="0"/>
              <a:t>5</a:t>
            </a:fld>
            <a:endParaRPr lang="en-US"/>
          </a:p>
        </p:txBody>
      </p:sp>
    </p:spTree>
    <p:extLst>
      <p:ext uri="{BB962C8B-B14F-4D97-AF65-F5344CB8AC3E}">
        <p14:creationId xmlns:p14="http://schemas.microsoft.com/office/powerpoint/2010/main" val="690167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where</a:t>
            </a:r>
            <a:r>
              <a:rPr lang="en-US" baseline="0" dirty="0" smtClean="0"/>
              <a:t> you can find most of these observations. This is NWS old format </a:t>
            </a:r>
            <a:r>
              <a:rPr lang="en-US" baseline="0" dirty="0" err="1" smtClean="0"/>
              <a:t>obs</a:t>
            </a:r>
            <a:r>
              <a:rPr lang="en-US" baseline="0" dirty="0" smtClean="0"/>
              <a:t> page which some forecast offices still use.</a:t>
            </a:r>
            <a:endParaRPr lang="en-US" dirty="0"/>
          </a:p>
        </p:txBody>
      </p:sp>
      <p:sp>
        <p:nvSpPr>
          <p:cNvPr id="4" name="Slide Number Placeholder 3"/>
          <p:cNvSpPr>
            <a:spLocks noGrp="1"/>
          </p:cNvSpPr>
          <p:nvPr>
            <p:ph type="sldNum" sz="quarter" idx="10"/>
          </p:nvPr>
        </p:nvSpPr>
        <p:spPr/>
        <p:txBody>
          <a:bodyPr/>
          <a:lstStyle/>
          <a:p>
            <a:fld id="{0DE55990-E5AA-014C-9476-692FE674E0B0}" type="slidenum">
              <a:rPr lang="en-US" smtClean="0"/>
              <a:t>6</a:t>
            </a:fld>
            <a:endParaRPr lang="en-US"/>
          </a:p>
        </p:txBody>
      </p:sp>
    </p:spTree>
    <p:extLst>
      <p:ext uri="{BB962C8B-B14F-4D97-AF65-F5344CB8AC3E}">
        <p14:creationId xmlns:p14="http://schemas.microsoft.com/office/powerpoint/2010/main" val="434411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surface </a:t>
            </a:r>
            <a:r>
              <a:rPr lang="en-US" dirty="0" err="1" smtClean="0"/>
              <a:t>obs</a:t>
            </a:r>
            <a:r>
              <a:rPr lang="en-US" baseline="0" dirty="0" smtClean="0"/>
              <a:t> output </a:t>
            </a:r>
            <a:r>
              <a:rPr lang="mr-IN" baseline="0" dirty="0" smtClean="0"/>
              <a:t>–</a:t>
            </a:r>
            <a:r>
              <a:rPr lang="en-US" baseline="0" dirty="0" smtClean="0"/>
              <a:t> shows data in tabular form, and time series graphs.</a:t>
            </a:r>
            <a:endParaRPr lang="en-US" dirty="0"/>
          </a:p>
        </p:txBody>
      </p:sp>
      <p:sp>
        <p:nvSpPr>
          <p:cNvPr id="4" name="Slide Number Placeholder 3"/>
          <p:cNvSpPr>
            <a:spLocks noGrp="1"/>
          </p:cNvSpPr>
          <p:nvPr>
            <p:ph type="sldNum" sz="quarter" idx="10"/>
          </p:nvPr>
        </p:nvSpPr>
        <p:spPr/>
        <p:txBody>
          <a:bodyPr/>
          <a:lstStyle/>
          <a:p>
            <a:fld id="{0DE55990-E5AA-014C-9476-692FE674E0B0}" type="slidenum">
              <a:rPr lang="en-US" smtClean="0"/>
              <a:t>7</a:t>
            </a:fld>
            <a:endParaRPr lang="en-US"/>
          </a:p>
        </p:txBody>
      </p:sp>
    </p:spTree>
    <p:extLst>
      <p:ext uri="{BB962C8B-B14F-4D97-AF65-F5344CB8AC3E}">
        <p14:creationId xmlns:p14="http://schemas.microsoft.com/office/powerpoint/2010/main" val="1942247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important to understand UTC and time zone conversion.</a:t>
            </a:r>
            <a:r>
              <a:rPr lang="en-US" baseline="0" dirty="0" smtClean="0"/>
              <a:t> Explain time zones are not delineated by straight lines, and that not everybody uses DST. </a:t>
            </a:r>
            <a:endParaRPr lang="en-US" dirty="0"/>
          </a:p>
        </p:txBody>
      </p:sp>
      <p:sp>
        <p:nvSpPr>
          <p:cNvPr id="4" name="Slide Number Placeholder 3"/>
          <p:cNvSpPr>
            <a:spLocks noGrp="1"/>
          </p:cNvSpPr>
          <p:nvPr>
            <p:ph type="sldNum" sz="quarter" idx="10"/>
          </p:nvPr>
        </p:nvSpPr>
        <p:spPr/>
        <p:txBody>
          <a:bodyPr/>
          <a:lstStyle/>
          <a:p>
            <a:fld id="{0DE55990-E5AA-014C-9476-692FE674E0B0}" type="slidenum">
              <a:rPr lang="en-US" smtClean="0"/>
              <a:t>8</a:t>
            </a:fld>
            <a:endParaRPr lang="en-US"/>
          </a:p>
        </p:txBody>
      </p:sp>
    </p:spTree>
    <p:extLst>
      <p:ext uri="{BB962C8B-B14F-4D97-AF65-F5344CB8AC3E}">
        <p14:creationId xmlns:p14="http://schemas.microsoft.com/office/powerpoint/2010/main" val="2125752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GCOS – Global Climate Observing </a:t>
            </a:r>
            <a:r>
              <a:rPr lang="en-US" dirty="0" smtClean="0"/>
              <a:t>System. </a:t>
            </a:r>
            <a:r>
              <a:rPr lang="en-US" dirty="0" err="1" smtClean="0"/>
              <a:t>Raobs</a:t>
            </a:r>
            <a:r>
              <a:rPr lang="en-US" dirty="0" smtClean="0"/>
              <a:t> launched twice daily worldwide at the same time to collect upper-air</a:t>
            </a:r>
            <a:r>
              <a:rPr lang="en-US" baseline="0" dirty="0" smtClean="0"/>
              <a:t> </a:t>
            </a:r>
            <a:r>
              <a:rPr lang="en-US" baseline="0" dirty="0" err="1" smtClean="0"/>
              <a:t>obs</a:t>
            </a:r>
            <a:r>
              <a:rPr lang="en-US" baseline="0" dirty="0" smtClean="0"/>
              <a:t> for use (among other things) in initializing numerical weather prediction models. Stations are about 400km apart, which is sufficient for upper level conditions.</a:t>
            </a:r>
            <a:endParaRPr lang="en-US" dirty="0"/>
          </a:p>
        </p:txBody>
      </p:sp>
      <p:sp>
        <p:nvSpPr>
          <p:cNvPr id="4" name="Slide Number Placeholder 3"/>
          <p:cNvSpPr>
            <a:spLocks noGrp="1"/>
          </p:cNvSpPr>
          <p:nvPr>
            <p:ph type="sldNum" sz="quarter" idx="10"/>
          </p:nvPr>
        </p:nvSpPr>
        <p:spPr/>
        <p:txBody>
          <a:bodyPr/>
          <a:lstStyle/>
          <a:p>
            <a:fld id="{0DE55990-E5AA-014C-9476-692FE674E0B0}" type="slidenum">
              <a:rPr lang="en-US" smtClean="0"/>
              <a:t>9</a:t>
            </a:fld>
            <a:endParaRPr lang="en-US"/>
          </a:p>
        </p:txBody>
      </p:sp>
    </p:spTree>
    <p:extLst>
      <p:ext uri="{BB962C8B-B14F-4D97-AF65-F5344CB8AC3E}">
        <p14:creationId xmlns:p14="http://schemas.microsoft.com/office/powerpoint/2010/main" val="1576197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link will take you to a page showing the locations of all NWS offices. You can easily find and</a:t>
            </a:r>
            <a:r>
              <a:rPr lang="en-US" baseline="0" dirty="0" smtClean="0"/>
              <a:t> link to the closest office to your deployment.</a:t>
            </a:r>
            <a:endParaRPr lang="en-US" dirty="0"/>
          </a:p>
        </p:txBody>
      </p:sp>
      <p:sp>
        <p:nvSpPr>
          <p:cNvPr id="4" name="Slide Number Placeholder 3"/>
          <p:cNvSpPr>
            <a:spLocks noGrp="1"/>
          </p:cNvSpPr>
          <p:nvPr>
            <p:ph type="sldNum" sz="quarter" idx="10"/>
          </p:nvPr>
        </p:nvSpPr>
        <p:spPr/>
        <p:txBody>
          <a:bodyPr/>
          <a:lstStyle/>
          <a:p>
            <a:fld id="{0DE55990-E5AA-014C-9476-692FE674E0B0}" type="slidenum">
              <a:rPr lang="en-US" smtClean="0"/>
              <a:t>14</a:t>
            </a:fld>
            <a:endParaRPr lang="en-US"/>
          </a:p>
        </p:txBody>
      </p:sp>
    </p:spTree>
    <p:extLst>
      <p:ext uri="{BB962C8B-B14F-4D97-AF65-F5344CB8AC3E}">
        <p14:creationId xmlns:p14="http://schemas.microsoft.com/office/powerpoint/2010/main" val="235298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Almost</a:t>
            </a:r>
            <a:r>
              <a:rPr lang="en-US" baseline="0" dirty="0" smtClean="0"/>
              <a:t> all NWS websites look like this now. Note the two “toolbars” </a:t>
            </a:r>
            <a:r>
              <a:rPr lang="mr-IN" baseline="0" dirty="0" smtClean="0"/>
              <a:t>–</a:t>
            </a:r>
            <a:r>
              <a:rPr lang="en-US" baseline="0" dirty="0" smtClean="0"/>
              <a:t> one under the page title (HOME   FORECAST </a:t>
            </a:r>
            <a:r>
              <a:rPr lang="mr-IN" baseline="0" dirty="0" smtClean="0"/>
              <a:t>…</a:t>
            </a:r>
            <a:r>
              <a:rPr lang="en-US" baseline="0" dirty="0" smtClean="0"/>
              <a:t>) and one underneath “NWS Forecast Office Seattle/Tacoma, WA). I put a red square around this one, because I find the options more useful and easier to navigate. When you hover your mouse over the headings you’ll get a drop-down list of available data.</a:t>
            </a:r>
            <a:endParaRPr lang="en-US" dirty="0" smtClean="0"/>
          </a:p>
          <a:p>
            <a:endParaRPr lang="en-US" dirty="0"/>
          </a:p>
        </p:txBody>
      </p:sp>
      <p:sp>
        <p:nvSpPr>
          <p:cNvPr id="4" name="Slide Number Placeholder 3"/>
          <p:cNvSpPr>
            <a:spLocks noGrp="1"/>
          </p:cNvSpPr>
          <p:nvPr>
            <p:ph type="sldNum" sz="quarter" idx="10"/>
          </p:nvPr>
        </p:nvSpPr>
        <p:spPr/>
        <p:txBody>
          <a:bodyPr/>
          <a:lstStyle/>
          <a:p>
            <a:fld id="{0DE55990-E5AA-014C-9476-692FE674E0B0}" type="slidenum">
              <a:rPr lang="en-US" smtClean="0"/>
              <a:t>15</a:t>
            </a:fld>
            <a:endParaRPr lang="en-US"/>
          </a:p>
        </p:txBody>
      </p:sp>
    </p:spTree>
    <p:extLst>
      <p:ext uri="{BB962C8B-B14F-4D97-AF65-F5344CB8AC3E}">
        <p14:creationId xmlns:p14="http://schemas.microsoft.com/office/powerpoint/2010/main" val="1532978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 if you hover your mouse over Forecasts you will get a list of available</a:t>
            </a:r>
            <a:r>
              <a:rPr lang="en-US" baseline="0" dirty="0" smtClean="0"/>
              <a:t> forecasts, including Fire Weather. This will take you to a page that looks very similar to the old NWS pages.</a:t>
            </a:r>
            <a:endParaRPr lang="en-US" dirty="0"/>
          </a:p>
        </p:txBody>
      </p:sp>
      <p:sp>
        <p:nvSpPr>
          <p:cNvPr id="4" name="Slide Number Placeholder 3"/>
          <p:cNvSpPr>
            <a:spLocks noGrp="1"/>
          </p:cNvSpPr>
          <p:nvPr>
            <p:ph type="sldNum" sz="quarter" idx="10"/>
          </p:nvPr>
        </p:nvSpPr>
        <p:spPr/>
        <p:txBody>
          <a:bodyPr/>
          <a:lstStyle/>
          <a:p>
            <a:fld id="{0DE55990-E5AA-014C-9476-692FE674E0B0}" type="slidenum">
              <a:rPr lang="en-US" smtClean="0"/>
              <a:t>16</a:t>
            </a:fld>
            <a:endParaRPr lang="en-US"/>
          </a:p>
        </p:txBody>
      </p:sp>
    </p:spTree>
    <p:extLst>
      <p:ext uri="{BB962C8B-B14F-4D97-AF65-F5344CB8AC3E}">
        <p14:creationId xmlns:p14="http://schemas.microsoft.com/office/powerpoint/2010/main" val="1608134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84ABFBD4-03F7-402F-897B-BCDEEF2290E3}" type="datetimeFigureOut">
              <a:rPr lang="en-US" smtClean="0"/>
              <a:pPr/>
              <a:t>5/8/17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E253D-BA43-413C-9BA0-FB8F224C3B4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ABFBD4-03F7-402F-897B-BCDEEF2290E3}" type="datetimeFigureOut">
              <a:rPr lang="en-US" smtClean="0"/>
              <a:pPr/>
              <a:t>5/8/17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E253D-BA43-413C-9BA0-FB8F224C3B43}" type="slidenum">
              <a:rPr lang="en-US" smtClean="0"/>
              <a:pPr/>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84ABFBD4-03F7-402F-897B-BCDEEF2290E3}" type="datetimeFigureOut">
              <a:rPr lang="en-US" smtClean="0"/>
              <a:pPr/>
              <a:t>5/8/17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E253D-BA43-413C-9BA0-FB8F224C3B4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84ABFBD4-03F7-402F-897B-BCDEEF2290E3}" type="datetimeFigureOut">
              <a:rPr lang="en-US" smtClean="0"/>
              <a:pPr/>
              <a:t>5/8/17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E253D-BA43-413C-9BA0-FB8F224C3B4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84ABFBD4-03F7-402F-897B-BCDEEF2290E3}" type="datetimeFigureOut">
              <a:rPr lang="en-US" smtClean="0"/>
              <a:pPr/>
              <a:t>5/8/17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E253D-BA43-413C-9BA0-FB8F224C3B4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84ABFBD4-03F7-402F-897B-BCDEEF2290E3}" type="datetimeFigureOut">
              <a:rPr lang="en-US" smtClean="0"/>
              <a:pPr/>
              <a:t>5/8/17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E253D-BA43-413C-9BA0-FB8F224C3B43}" type="slidenum">
              <a:rPr lang="en-US" smtClean="0"/>
              <a:pPr/>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ABFBD4-03F7-402F-897B-BCDEEF2290E3}" type="datetimeFigureOut">
              <a:rPr lang="en-US" smtClean="0"/>
              <a:pPr/>
              <a:t>5/8/17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E253D-BA43-413C-9BA0-FB8F224C3B4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84ABFBD4-03F7-402F-897B-BCDEEF2290E3}" type="datetimeFigureOut">
              <a:rPr lang="en-US" smtClean="0"/>
              <a:pPr/>
              <a:t>5/8/17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E253D-BA43-413C-9BA0-FB8F224C3B4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84ABFBD4-03F7-402F-897B-BCDEEF2290E3}" type="datetimeFigureOut">
              <a:rPr lang="en-US" smtClean="0"/>
              <a:pPr/>
              <a:t>5/8/17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1E253D-BA43-413C-9BA0-FB8F224C3B4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84ABFBD4-03F7-402F-897B-BCDEEF2290E3}" type="datetimeFigureOut">
              <a:rPr lang="en-US" smtClean="0"/>
              <a:pPr/>
              <a:t>5/8/17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1E253D-BA43-413C-9BA0-FB8F224C3B4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ABFBD4-03F7-402F-897B-BCDEEF2290E3}" type="datetimeFigureOut">
              <a:rPr lang="en-US" smtClean="0"/>
              <a:pPr/>
              <a:t>5/8/17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1E253D-BA43-413C-9BA0-FB8F224C3B4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ABFBD4-03F7-402F-897B-BCDEEF2290E3}" type="datetimeFigureOut">
              <a:rPr lang="en-US" smtClean="0"/>
              <a:pPr/>
              <a:t>5/8/17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E253D-BA43-413C-9BA0-FB8F224C3B4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84ABFBD4-03F7-402F-897B-BCDEEF2290E3}" type="datetimeFigureOut">
              <a:rPr lang="en-US" smtClean="0"/>
              <a:pPr/>
              <a:t>5/8/17</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571E253D-BA43-413C-9BA0-FB8F224C3B4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ssd.noaa.gov/PS/FIRE/sat_west.html" TargetMode="External"/><Relationship Id="rId4" Type="http://schemas.openxmlformats.org/officeDocument/2006/relationships/hyperlink" Target="https://weather.msfc.nasa.gov/GOES/goeseastconus.html" TargetMode="External"/><Relationship Id="rId5" Type="http://schemas.openxmlformats.org/officeDocument/2006/relationships/hyperlink" Target="https://weather.msfc.nasa.gov/GOES/goeswestpacus.html" TargetMode="External"/><Relationship Id="rId6" Type="http://schemas.openxmlformats.org/officeDocument/2006/relationships/hyperlink" Target="http://weather.rap.ucar.edu/radar/" TargetMode="External"/><Relationship Id="rId7" Type="http://schemas.openxmlformats.org/officeDocument/2006/relationships/hyperlink" Target="http://weather.rap.ucar.edu/upper/" TargetMode="External"/><Relationship Id="rId1" Type="http://schemas.openxmlformats.org/officeDocument/2006/relationships/slideLayout" Target="../slideLayouts/slideLayout2.xml"/><Relationship Id="rId2" Type="http://schemas.openxmlformats.org/officeDocument/2006/relationships/hyperlink" Target="http://www.wrh.noaa.gov/wrh/forecastoffice_tab.php"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wrh.noaa.gov" TargetMode="External"/><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www.wrh.noaa.gov/firewx/?wfo=sto)" TargetMode="External"/><Relationship Id="rId4" Type="http://schemas.openxmlformats.org/officeDocument/2006/relationships/hyperlink" Target="http://www.weather.gov/spot/monitor/)" TargetMode="External"/><Relationship Id="rId5" Type="http://schemas.openxmlformats.org/officeDocument/2006/relationships/hyperlink" Target="http://gacc.nifc.gov/predictive_services/weather/weather.htm" TargetMode="External"/><Relationship Id="rId6" Type="http://schemas.openxmlformats.org/officeDocument/2006/relationships/hyperlink" Target="http://weather.rap.ucar.edu/upper/" TargetMode="External"/><Relationship Id="rId1" Type="http://schemas.openxmlformats.org/officeDocument/2006/relationships/slideLayout" Target="../slideLayouts/slideLayout5.xml"/><Relationship Id="rId2" Type="http://schemas.openxmlformats.org/officeDocument/2006/relationships/hyperlink" Target="http://www.wrh.noaa.gov/wrh/forecastoffice_tab.php"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srh.noaa.gov/epz/?n=wxcalc" TargetMode="External"/><Relationship Id="rId4" Type="http://schemas.openxmlformats.org/officeDocument/2006/relationships/hyperlink" Target="http://www.weather.gov/epz/wxcalc" TargetMode="Externa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5.gif"/><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Weather Forecasting Fundamentals</a:t>
            </a:r>
            <a:endParaRPr lang="en-US" dirty="0"/>
          </a:p>
        </p:txBody>
      </p:sp>
      <p:sp>
        <p:nvSpPr>
          <p:cNvPr id="3" name="Subtitle 2"/>
          <p:cNvSpPr>
            <a:spLocks noGrp="1"/>
          </p:cNvSpPr>
          <p:nvPr>
            <p:ph type="subTitle" idx="1"/>
          </p:nvPr>
        </p:nvSpPr>
        <p:spPr/>
        <p:txBody>
          <a:bodyPr/>
          <a:lstStyle/>
          <a:p>
            <a:r>
              <a:rPr lang="en-US" dirty="0" smtClean="0"/>
              <a:t>Meteorology for ARAs</a:t>
            </a:r>
          </a:p>
          <a:p>
            <a:r>
              <a:rPr lang="en-US" dirty="0" smtClean="0"/>
              <a:t>Unit 4</a:t>
            </a:r>
            <a:endParaRPr lang="en-US" dirty="0"/>
          </a:p>
        </p:txBody>
      </p:sp>
    </p:spTree>
    <p:extLst>
      <p:ext uri="{BB962C8B-B14F-4D97-AF65-F5344CB8AC3E}">
        <p14:creationId xmlns:p14="http://schemas.microsoft.com/office/powerpoint/2010/main" val="25910373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fontScale="92500"/>
          </a:bodyPr>
          <a:lstStyle/>
          <a:p>
            <a:r>
              <a:rPr lang="en-US" dirty="0" smtClean="0"/>
              <a:t>Many different types of data, including surface and upper-air observations, remotely sensed (radar and satellite), and model forecast output</a:t>
            </a:r>
          </a:p>
          <a:p>
            <a:r>
              <a:rPr lang="en-US" dirty="0" smtClean="0"/>
              <a:t>Observations are taken at different time intervals, depending on what is being observed </a:t>
            </a:r>
          </a:p>
          <a:p>
            <a:r>
              <a:rPr lang="en-US" dirty="0" smtClean="0"/>
              <a:t>Most observations are recorded in Zulu time, so know the conversion between local time and Zulu time (don’t forget DST!)</a:t>
            </a:r>
          </a:p>
          <a:p>
            <a:r>
              <a:rPr lang="en-US" dirty="0" smtClean="0"/>
              <a:t>These </a:t>
            </a:r>
            <a:r>
              <a:rPr lang="en-US" dirty="0" err="1" smtClean="0"/>
              <a:t>obs</a:t>
            </a:r>
            <a:r>
              <a:rPr lang="en-US" dirty="0" smtClean="0"/>
              <a:t> are used in numerical forecast models, and model output is available at several locations on the web.</a:t>
            </a:r>
            <a:endParaRPr lang="en-US" dirty="0"/>
          </a:p>
        </p:txBody>
      </p:sp>
    </p:spTree>
    <p:extLst>
      <p:ext uri="{BB962C8B-B14F-4D97-AF65-F5344CB8AC3E}">
        <p14:creationId xmlns:p14="http://schemas.microsoft.com/office/powerpoint/2010/main" val="13879127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Useful Websites</a:t>
            </a:r>
            <a:endParaRPr lang="en-US" dirty="0"/>
          </a:p>
        </p:txBody>
      </p:sp>
      <p:sp>
        <p:nvSpPr>
          <p:cNvPr id="3" name="Content Placeholder 2"/>
          <p:cNvSpPr>
            <a:spLocks noGrp="1"/>
          </p:cNvSpPr>
          <p:nvPr>
            <p:ph idx="1"/>
          </p:nvPr>
        </p:nvSpPr>
        <p:spPr>
          <a:xfrm>
            <a:off x="228600" y="1600201"/>
            <a:ext cx="8762999" cy="4343400"/>
          </a:xfrm>
        </p:spPr>
        <p:txBody>
          <a:bodyPr/>
          <a:lstStyle/>
          <a:p>
            <a:r>
              <a:rPr lang="en-US" u="sng" dirty="0">
                <a:hlinkClick r:id="rId2"/>
              </a:rPr>
              <a:t>http://</a:t>
            </a:r>
            <a:r>
              <a:rPr lang="en-US" u="sng" dirty="0" smtClean="0">
                <a:hlinkClick r:id="rId2"/>
              </a:rPr>
              <a:t>www.wrh.noaa.gov/wrh/</a:t>
            </a:r>
            <a:r>
              <a:rPr lang="en-US" u="sng" smtClean="0">
                <a:hlinkClick r:id="rId2"/>
              </a:rPr>
              <a:t>forecastoffice_tab.php</a:t>
            </a:r>
            <a:endParaRPr lang="en-US" smtClean="0">
              <a:hlinkClick r:id="rId3"/>
            </a:endParaRPr>
          </a:p>
          <a:p>
            <a:r>
              <a:rPr lang="en-US" dirty="0" smtClean="0">
                <a:hlinkClick r:id="rId3"/>
              </a:rPr>
              <a:t>http</a:t>
            </a:r>
            <a:r>
              <a:rPr lang="en-US" dirty="0">
                <a:hlinkClick r:id="rId3"/>
              </a:rPr>
              <a:t>://</a:t>
            </a:r>
            <a:r>
              <a:rPr lang="en-US" dirty="0" smtClean="0">
                <a:hlinkClick r:id="rId3"/>
              </a:rPr>
              <a:t>www.ssd.noaa.gov/PS/FIRE/sat_west.html</a:t>
            </a:r>
            <a:endParaRPr lang="en-US" dirty="0" smtClean="0"/>
          </a:p>
          <a:p>
            <a:r>
              <a:rPr lang="en-US" dirty="0">
                <a:hlinkClick r:id="rId4"/>
              </a:rPr>
              <a:t>https://</a:t>
            </a:r>
            <a:r>
              <a:rPr lang="en-US" dirty="0" smtClean="0">
                <a:hlinkClick r:id="rId4"/>
              </a:rPr>
              <a:t>weather.msfc.nasa.gov/GOES/goeseastconus.html</a:t>
            </a:r>
            <a:endParaRPr lang="en-US" dirty="0" smtClean="0"/>
          </a:p>
          <a:p>
            <a:r>
              <a:rPr lang="en-US" dirty="0">
                <a:hlinkClick r:id="rId5"/>
              </a:rPr>
              <a:t>https://</a:t>
            </a:r>
            <a:r>
              <a:rPr lang="en-US" dirty="0" smtClean="0">
                <a:hlinkClick r:id="rId5"/>
              </a:rPr>
              <a:t>weather.msfc.nasa.gov/GOES/goeswestpacus.html</a:t>
            </a:r>
            <a:endParaRPr lang="en-US" dirty="0" smtClean="0"/>
          </a:p>
          <a:p>
            <a:r>
              <a:rPr lang="en-US" dirty="0">
                <a:hlinkClick r:id="rId6"/>
              </a:rPr>
              <a:t>http://weather.rap.ucar.edu/radar</a:t>
            </a:r>
            <a:r>
              <a:rPr lang="en-US" dirty="0" smtClean="0">
                <a:hlinkClick r:id="rId6"/>
              </a:rPr>
              <a:t>/</a:t>
            </a:r>
            <a:endParaRPr lang="en-US" dirty="0" smtClean="0"/>
          </a:p>
          <a:p>
            <a:r>
              <a:rPr lang="en-US" dirty="0">
                <a:hlinkClick r:id="rId7"/>
              </a:rPr>
              <a:t>http://weather.rap.ucar.edu/upper</a:t>
            </a:r>
            <a:r>
              <a:rPr lang="en-US" dirty="0" smtClean="0">
                <a:hlinkClick r:id="rId7"/>
              </a:rPr>
              <a:t>/</a:t>
            </a:r>
            <a:endParaRPr lang="en-US" dirty="0" smtClean="0"/>
          </a:p>
          <a:p>
            <a:endParaRPr lang="en-US" dirty="0"/>
          </a:p>
        </p:txBody>
      </p:sp>
    </p:spTree>
    <p:extLst>
      <p:ext uri="{BB962C8B-B14F-4D97-AF65-F5344CB8AC3E}">
        <p14:creationId xmlns:p14="http://schemas.microsoft.com/office/powerpoint/2010/main" val="1820142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Elements of a Balanced Forecast</a:t>
            </a:r>
            <a:br>
              <a:rPr lang="en-US" dirty="0" smtClean="0"/>
            </a:br>
            <a:r>
              <a:rPr lang="en-US" dirty="0" smtClean="0"/>
              <a:t>(Where do you find them?)</a:t>
            </a:r>
            <a:endParaRPr lang="en-US" dirty="0"/>
          </a:p>
        </p:txBody>
      </p:sp>
      <p:sp>
        <p:nvSpPr>
          <p:cNvPr id="3" name="Subtitle 2"/>
          <p:cNvSpPr>
            <a:spLocks noGrp="1"/>
          </p:cNvSpPr>
          <p:nvPr>
            <p:ph type="subTitle" idx="1"/>
          </p:nvPr>
        </p:nvSpPr>
        <p:spPr/>
        <p:txBody>
          <a:bodyPr/>
          <a:lstStyle/>
          <a:p>
            <a:r>
              <a:rPr lang="en-US" dirty="0" smtClean="0"/>
              <a:t>Meteorology for ARAs</a:t>
            </a:r>
          </a:p>
          <a:p>
            <a:r>
              <a:rPr lang="en-US" dirty="0" smtClean="0"/>
              <a:t>Unit 5</a:t>
            </a:r>
            <a:endParaRPr lang="en-US" dirty="0"/>
          </a:p>
        </p:txBody>
      </p:sp>
    </p:spTree>
    <p:extLst>
      <p:ext uri="{BB962C8B-B14F-4D97-AF65-F5344CB8AC3E}">
        <p14:creationId xmlns:p14="http://schemas.microsoft.com/office/powerpoint/2010/main" val="27521082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a:xfrm>
            <a:off x="228600" y="2209800"/>
            <a:ext cx="8763000" cy="3276600"/>
          </a:xfrm>
        </p:spPr>
        <p:txBody>
          <a:bodyPr>
            <a:normAutofit/>
          </a:bodyPr>
          <a:lstStyle/>
          <a:p>
            <a:r>
              <a:rPr lang="en-US" dirty="0" smtClean="0"/>
              <a:t>Describe where to find forecast products</a:t>
            </a:r>
          </a:p>
          <a:p>
            <a:r>
              <a:rPr lang="en-US" dirty="0" smtClean="0"/>
              <a:t>Describe what elements you may want to include in a smoke forecast</a:t>
            </a:r>
            <a:r>
              <a:rPr lang="en-US" dirty="0"/>
              <a:t>/</a:t>
            </a:r>
            <a:r>
              <a:rPr lang="en-US" dirty="0" smtClean="0"/>
              <a:t>briefing</a:t>
            </a:r>
          </a:p>
          <a:p>
            <a:endParaRPr lang="en-US" dirty="0" smtClean="0"/>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26166327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346356"/>
            <a:ext cx="8042276" cy="1336956"/>
          </a:xfrm>
        </p:spPr>
        <p:txBody>
          <a:bodyPr/>
          <a:lstStyle/>
          <a:p>
            <a:r>
              <a:rPr lang="en-US" dirty="0" smtClean="0"/>
              <a:t>National Weather Service</a:t>
            </a:r>
            <a:endParaRPr lang="en-US" dirty="0"/>
          </a:p>
        </p:txBody>
      </p:sp>
      <p:sp>
        <p:nvSpPr>
          <p:cNvPr id="3" name="Content Placeholder 2"/>
          <p:cNvSpPr>
            <a:spLocks noGrp="1"/>
          </p:cNvSpPr>
          <p:nvPr>
            <p:ph idx="1"/>
          </p:nvPr>
        </p:nvSpPr>
        <p:spPr>
          <a:xfrm>
            <a:off x="549275" y="1066800"/>
            <a:ext cx="8042276" cy="1219199"/>
          </a:xfrm>
        </p:spPr>
        <p:txBody>
          <a:bodyPr/>
          <a:lstStyle/>
          <a:p>
            <a:r>
              <a:rPr lang="en-US" dirty="0">
                <a:hlinkClick r:id="rId3"/>
              </a:rPr>
              <a:t>http://</a:t>
            </a:r>
            <a:r>
              <a:rPr lang="en-US" dirty="0" smtClean="0">
                <a:hlinkClick r:id="rId3"/>
              </a:rPr>
              <a:t>www.wrh.noaa.gov</a:t>
            </a:r>
            <a:r>
              <a:rPr lang="en-US" dirty="0" smtClean="0"/>
              <a:t> - click on “Forecast Offices” tab</a:t>
            </a:r>
            <a:endParaRPr lang="en-US" dirty="0"/>
          </a:p>
        </p:txBody>
      </p:sp>
      <p:pic>
        <p:nvPicPr>
          <p:cNvPr id="4" name="Picture 3"/>
          <p:cNvPicPr>
            <a:picLocks noChangeAspect="1"/>
          </p:cNvPicPr>
          <p:nvPr/>
        </p:nvPicPr>
        <p:blipFill>
          <a:blip r:embed="rId4"/>
          <a:stretch>
            <a:fillRect/>
          </a:stretch>
        </p:blipFill>
        <p:spPr>
          <a:xfrm>
            <a:off x="0" y="1981200"/>
            <a:ext cx="9144000" cy="4890977"/>
          </a:xfrm>
          <a:prstGeom prst="rect">
            <a:avLst/>
          </a:prstGeom>
        </p:spPr>
      </p:pic>
    </p:spTree>
    <p:extLst>
      <p:ext uri="{BB962C8B-B14F-4D97-AF65-F5344CB8AC3E}">
        <p14:creationId xmlns:p14="http://schemas.microsoft.com/office/powerpoint/2010/main" val="33274283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828800" y="5334000"/>
            <a:ext cx="5943600" cy="1754327"/>
          </a:xfrm>
          <a:prstGeom prst="rect">
            <a:avLst/>
          </a:prstGeom>
          <a:noFill/>
        </p:spPr>
        <p:txBody>
          <a:bodyPr wrap="square" rtlCol="0">
            <a:spAutoFit/>
          </a:bodyPr>
          <a:lstStyle/>
          <a:p>
            <a:r>
              <a:rPr lang="en-US" dirty="0" smtClean="0"/>
              <a:t>Menu bar at top includes links to </a:t>
            </a:r>
          </a:p>
          <a:p>
            <a:pPr marL="285750" indent="-285750">
              <a:buFont typeface="Arial"/>
              <a:buChar char="•"/>
            </a:pPr>
            <a:r>
              <a:rPr lang="en-US" dirty="0" smtClean="0"/>
              <a:t>Current Conditions</a:t>
            </a:r>
          </a:p>
          <a:p>
            <a:pPr marL="742950" lvl="1" indent="-285750">
              <a:buFont typeface="Arial"/>
              <a:buChar char="•"/>
            </a:pPr>
            <a:r>
              <a:rPr lang="en-US" dirty="0" smtClean="0"/>
              <a:t>Satellite Imagery</a:t>
            </a:r>
          </a:p>
          <a:p>
            <a:pPr marL="285750" indent="-285750">
              <a:buFont typeface="Arial"/>
              <a:buChar char="•"/>
            </a:pPr>
            <a:r>
              <a:rPr lang="en-US" dirty="0" smtClean="0"/>
              <a:t>Forecasts</a:t>
            </a:r>
          </a:p>
          <a:p>
            <a:pPr marL="742950" lvl="1" indent="-285750">
              <a:buFont typeface="Arial"/>
              <a:buChar char="•"/>
            </a:pPr>
            <a:r>
              <a:rPr lang="en-US" dirty="0" smtClean="0"/>
              <a:t>Fire Weather</a:t>
            </a:r>
          </a:p>
          <a:p>
            <a:endParaRPr lang="en-US" dirty="0"/>
          </a:p>
        </p:txBody>
      </p:sp>
      <p:pic>
        <p:nvPicPr>
          <p:cNvPr id="2" name="Picture 1"/>
          <p:cNvPicPr>
            <a:picLocks noChangeAspect="1"/>
          </p:cNvPicPr>
          <p:nvPr/>
        </p:nvPicPr>
        <p:blipFill>
          <a:blip r:embed="rId3"/>
          <a:stretch>
            <a:fillRect/>
          </a:stretch>
        </p:blipFill>
        <p:spPr>
          <a:xfrm>
            <a:off x="421640" y="109855"/>
            <a:ext cx="8440928" cy="5147945"/>
          </a:xfrm>
          <a:prstGeom prst="rect">
            <a:avLst/>
          </a:prstGeom>
        </p:spPr>
      </p:pic>
      <p:sp>
        <p:nvSpPr>
          <p:cNvPr id="5" name="Rectangle 4"/>
          <p:cNvSpPr/>
          <p:nvPr/>
        </p:nvSpPr>
        <p:spPr>
          <a:xfrm>
            <a:off x="1828800" y="2286000"/>
            <a:ext cx="6629400" cy="3048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76995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4534" b="5867"/>
          <a:stretch/>
        </p:blipFill>
        <p:spPr>
          <a:xfrm>
            <a:off x="-1143000" y="152400"/>
            <a:ext cx="11887200" cy="6656758"/>
          </a:xfrm>
          <a:prstGeom prst="rect">
            <a:avLst/>
          </a:prstGeom>
        </p:spPr>
      </p:pic>
      <p:sp>
        <p:nvSpPr>
          <p:cNvPr id="3" name="Rectangle 2"/>
          <p:cNvSpPr/>
          <p:nvPr/>
        </p:nvSpPr>
        <p:spPr>
          <a:xfrm>
            <a:off x="4267200" y="5410200"/>
            <a:ext cx="1143000" cy="3048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30695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6700" y="0"/>
            <a:ext cx="8598370" cy="6858000"/>
          </a:xfrm>
          <a:prstGeom prst="rect">
            <a:avLst/>
          </a:prstGeom>
        </p:spPr>
      </p:pic>
    </p:spTree>
    <p:extLst>
      <p:ext uri="{BB962C8B-B14F-4D97-AF65-F5344CB8AC3E}">
        <p14:creationId xmlns:p14="http://schemas.microsoft.com/office/powerpoint/2010/main" val="36532279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76200"/>
            <a:ext cx="8042276" cy="987332"/>
          </a:xfrm>
        </p:spPr>
        <p:txBody>
          <a:bodyPr/>
          <a:lstStyle/>
          <a:p>
            <a:r>
              <a:rPr lang="en-US" dirty="0" smtClean="0"/>
              <a:t>NCEP (NWS) Models</a:t>
            </a:r>
            <a:endParaRPr lang="en-US" dirty="0"/>
          </a:p>
        </p:txBody>
      </p:sp>
      <p:pic>
        <p:nvPicPr>
          <p:cNvPr id="4" name="Picture 3"/>
          <p:cNvPicPr>
            <a:picLocks noChangeAspect="1"/>
          </p:cNvPicPr>
          <p:nvPr/>
        </p:nvPicPr>
        <p:blipFill>
          <a:blip r:embed="rId3"/>
          <a:stretch>
            <a:fillRect/>
          </a:stretch>
        </p:blipFill>
        <p:spPr>
          <a:xfrm>
            <a:off x="0" y="1600200"/>
            <a:ext cx="9144000" cy="4862660"/>
          </a:xfrm>
          <a:prstGeom prst="rect">
            <a:avLst/>
          </a:prstGeom>
        </p:spPr>
      </p:pic>
      <p:sp>
        <p:nvSpPr>
          <p:cNvPr id="3" name="TextBox 2"/>
          <p:cNvSpPr txBox="1"/>
          <p:nvPr/>
        </p:nvSpPr>
        <p:spPr>
          <a:xfrm>
            <a:off x="0" y="1063532"/>
            <a:ext cx="9144000" cy="461665"/>
          </a:xfrm>
          <a:prstGeom prst="rect">
            <a:avLst/>
          </a:prstGeom>
          <a:noFill/>
        </p:spPr>
        <p:txBody>
          <a:bodyPr wrap="square" rtlCol="0">
            <a:spAutoFit/>
          </a:bodyPr>
          <a:lstStyle/>
          <a:p>
            <a:pPr algn="ctr"/>
            <a:r>
              <a:rPr lang="en-US" sz="2400" dirty="0"/>
              <a:t>http://</a:t>
            </a:r>
            <a:r>
              <a:rPr lang="en-US" sz="2400" dirty="0" err="1"/>
              <a:t>mag.ncep.noaa.gov</a:t>
            </a:r>
            <a:r>
              <a:rPr lang="en-US" sz="2400" dirty="0"/>
              <a:t>/</a:t>
            </a:r>
          </a:p>
        </p:txBody>
      </p:sp>
      <p:sp>
        <p:nvSpPr>
          <p:cNvPr id="5" name="Rectangle 4"/>
          <p:cNvSpPr/>
          <p:nvPr/>
        </p:nvSpPr>
        <p:spPr>
          <a:xfrm>
            <a:off x="990600" y="3732668"/>
            <a:ext cx="3429000" cy="382132"/>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90049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304800"/>
            <a:ext cx="8042276" cy="1336956"/>
          </a:xfrm>
        </p:spPr>
        <p:txBody>
          <a:bodyPr/>
          <a:lstStyle/>
          <a:p>
            <a:r>
              <a:rPr lang="en-US" dirty="0" smtClean="0"/>
              <a:t>University Websites</a:t>
            </a:r>
            <a:endParaRPr lang="en-US" dirty="0"/>
          </a:p>
        </p:txBody>
      </p:sp>
      <p:sp>
        <p:nvSpPr>
          <p:cNvPr id="3" name="Content Placeholder 2"/>
          <p:cNvSpPr>
            <a:spLocks noGrp="1"/>
          </p:cNvSpPr>
          <p:nvPr>
            <p:ph idx="1"/>
          </p:nvPr>
        </p:nvSpPr>
        <p:spPr>
          <a:xfrm>
            <a:off x="549275" y="1066800"/>
            <a:ext cx="8042276" cy="685799"/>
          </a:xfrm>
        </p:spPr>
        <p:txBody>
          <a:bodyPr/>
          <a:lstStyle/>
          <a:p>
            <a:pPr marL="0" indent="0" algn="ctr">
              <a:buNone/>
            </a:pPr>
            <a:r>
              <a:rPr lang="en-US" dirty="0"/>
              <a:t>http://</a:t>
            </a:r>
            <a:r>
              <a:rPr lang="en-US" dirty="0" err="1"/>
              <a:t>www.atmos.washington.edu</a:t>
            </a:r>
            <a:r>
              <a:rPr lang="en-US" dirty="0"/>
              <a:t>/mm5rt/</a:t>
            </a:r>
          </a:p>
        </p:txBody>
      </p:sp>
      <p:pic>
        <p:nvPicPr>
          <p:cNvPr id="4" name="Picture 3"/>
          <p:cNvPicPr>
            <a:picLocks noChangeAspect="1"/>
          </p:cNvPicPr>
          <p:nvPr/>
        </p:nvPicPr>
        <p:blipFill>
          <a:blip r:embed="rId3"/>
          <a:stretch>
            <a:fillRect/>
          </a:stretch>
        </p:blipFill>
        <p:spPr>
          <a:xfrm>
            <a:off x="0" y="2023241"/>
            <a:ext cx="9144000" cy="4910959"/>
          </a:xfrm>
          <a:prstGeom prst="rect">
            <a:avLst/>
          </a:prstGeom>
        </p:spPr>
      </p:pic>
    </p:spTree>
    <p:extLst>
      <p:ext uri="{BB962C8B-B14F-4D97-AF65-F5344CB8AC3E}">
        <p14:creationId xmlns:p14="http://schemas.microsoft.com/office/powerpoint/2010/main" val="6265082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a:xfrm>
            <a:off x="228600" y="1600200"/>
            <a:ext cx="8686800" cy="4525963"/>
          </a:xfrm>
        </p:spPr>
        <p:txBody>
          <a:bodyPr>
            <a:normAutofit/>
          </a:bodyPr>
          <a:lstStyle/>
          <a:p>
            <a:r>
              <a:rPr lang="en-US" dirty="0"/>
              <a:t>Discuss advantages and limitations of different forecasting approaches</a:t>
            </a:r>
          </a:p>
          <a:p>
            <a:r>
              <a:rPr lang="en-US" dirty="0" smtClean="0"/>
              <a:t>Describe common meteorological observations</a:t>
            </a:r>
          </a:p>
          <a:p>
            <a:r>
              <a:rPr lang="en-US" dirty="0" smtClean="0"/>
              <a:t>Know how to convert between standard time used for weather analyses, satellite imagery, and radar products to your local time</a:t>
            </a:r>
          </a:p>
          <a:p>
            <a:r>
              <a:rPr lang="en-US" dirty="0" smtClean="0"/>
              <a:t>Know </a:t>
            </a:r>
            <a:r>
              <a:rPr lang="en-US" dirty="0"/>
              <a:t>frequency that weather analyses and products become available for </a:t>
            </a:r>
            <a:r>
              <a:rPr lang="en-US" dirty="0" smtClean="0"/>
              <a:t>review</a:t>
            </a:r>
          </a:p>
          <a:p>
            <a:endParaRPr lang="en-US" dirty="0" smtClean="0"/>
          </a:p>
          <a:p>
            <a:endParaRPr lang="en-US" dirty="0" smtClean="0"/>
          </a:p>
          <a:p>
            <a:endParaRPr lang="en-US" dirty="0"/>
          </a:p>
        </p:txBody>
      </p:sp>
    </p:spTree>
    <p:extLst>
      <p:ext uri="{BB962C8B-B14F-4D97-AF65-F5344CB8AC3E}">
        <p14:creationId xmlns:p14="http://schemas.microsoft.com/office/powerpoint/2010/main" val="12597854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Satellite: Visible</a:t>
            </a:r>
            <a:endParaRPr lang="en-US" dirty="0"/>
          </a:p>
        </p:txBody>
      </p:sp>
      <p:sp>
        <p:nvSpPr>
          <p:cNvPr id="3" name="Content Placeholder 2"/>
          <p:cNvSpPr>
            <a:spLocks noGrp="1"/>
          </p:cNvSpPr>
          <p:nvPr>
            <p:ph sz="half" idx="1"/>
          </p:nvPr>
        </p:nvSpPr>
        <p:spPr>
          <a:xfrm>
            <a:off x="76200" y="990600"/>
            <a:ext cx="4038600" cy="5867400"/>
          </a:xfrm>
        </p:spPr>
        <p:txBody>
          <a:bodyPr>
            <a:normAutofit/>
          </a:bodyPr>
          <a:lstStyle/>
          <a:p>
            <a:r>
              <a:rPr lang="en-US" dirty="0" smtClean="0">
                <a:solidFill>
                  <a:srgbClr val="C00000"/>
                </a:solidFill>
              </a:rPr>
              <a:t>Shows view from space…</a:t>
            </a:r>
          </a:p>
          <a:p>
            <a:r>
              <a:rPr lang="en-US" b="1" dirty="0" smtClean="0"/>
              <a:t>Advantages</a:t>
            </a:r>
            <a:endParaRPr lang="en-US" b="1" dirty="0"/>
          </a:p>
          <a:p>
            <a:pPr lvl="1"/>
            <a:r>
              <a:rPr lang="en-US" dirty="0"/>
              <a:t>1km </a:t>
            </a:r>
            <a:r>
              <a:rPr lang="en-US" dirty="0" smtClean="0"/>
              <a:t>resolution</a:t>
            </a:r>
          </a:p>
          <a:p>
            <a:pPr lvl="1"/>
            <a:r>
              <a:rPr lang="en-US" dirty="0" smtClean="0"/>
              <a:t>Track smoke plumes during daytime</a:t>
            </a:r>
          </a:p>
          <a:p>
            <a:pPr lvl="1"/>
            <a:r>
              <a:rPr lang="en-US" dirty="0" smtClean="0"/>
              <a:t>Verify early morning smoke in drainages</a:t>
            </a:r>
          </a:p>
          <a:p>
            <a:pPr lvl="1"/>
            <a:r>
              <a:rPr lang="en-US" dirty="0" smtClean="0"/>
              <a:t>~15 min updates</a:t>
            </a:r>
            <a:endParaRPr lang="en-US" dirty="0"/>
          </a:p>
          <a:p>
            <a:r>
              <a:rPr lang="en-US" b="1" dirty="0"/>
              <a:t>Disadvantages</a:t>
            </a:r>
          </a:p>
          <a:p>
            <a:pPr lvl="1"/>
            <a:r>
              <a:rPr lang="en-US" dirty="0" smtClean="0"/>
              <a:t>Lower-levels can be obscured by higher cloud deck</a:t>
            </a:r>
          </a:p>
          <a:p>
            <a:pPr lvl="1"/>
            <a:r>
              <a:rPr lang="en-US" dirty="0" smtClean="0"/>
              <a:t>Needs </a:t>
            </a:r>
            <a:r>
              <a:rPr lang="en-US" dirty="0"/>
              <a:t>the sun</a:t>
            </a:r>
            <a:r>
              <a:rPr lang="en-US" dirty="0" smtClean="0"/>
              <a:t>!</a:t>
            </a:r>
          </a:p>
          <a:p>
            <a:pPr lvl="1"/>
            <a:endParaRPr lang="en-US" dirty="0" smtClean="0"/>
          </a:p>
          <a:p>
            <a:pPr lvl="1"/>
            <a:endParaRPr lang="en-US" dirty="0"/>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114800" y="1447800"/>
            <a:ext cx="4953000" cy="3936177"/>
          </a:xfrm>
        </p:spPr>
      </p:pic>
      <p:sp>
        <p:nvSpPr>
          <p:cNvPr id="4" name="TextBox 3"/>
          <p:cNvSpPr txBox="1"/>
          <p:nvPr/>
        </p:nvSpPr>
        <p:spPr>
          <a:xfrm>
            <a:off x="6477000" y="5410200"/>
            <a:ext cx="2819400" cy="369332"/>
          </a:xfrm>
          <a:prstGeom prst="rect">
            <a:avLst/>
          </a:prstGeom>
          <a:noFill/>
        </p:spPr>
        <p:txBody>
          <a:bodyPr wrap="square" rtlCol="0">
            <a:spAutoFit/>
          </a:bodyPr>
          <a:lstStyle/>
          <a:p>
            <a:r>
              <a:rPr lang="en-US" dirty="0" smtClean="0"/>
              <a:t>Image from NWS Lubbock</a:t>
            </a:r>
            <a:endParaRPr lang="en-US" dirty="0"/>
          </a:p>
        </p:txBody>
      </p:sp>
    </p:spTree>
    <p:extLst>
      <p:ext uri="{BB962C8B-B14F-4D97-AF65-F5344CB8AC3E}">
        <p14:creationId xmlns:p14="http://schemas.microsoft.com/office/powerpoint/2010/main" val="7614903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Pay attention to the weather around you to anticipate changes and “validate” forecasts – “situational awareness.” Are current conditions consistent with earlier forecasts?</a:t>
            </a:r>
          </a:p>
          <a:p>
            <a:r>
              <a:rPr lang="en-US" dirty="0" smtClean="0"/>
              <a:t>Clouds – </a:t>
            </a:r>
          </a:p>
          <a:p>
            <a:pPr lvl="1"/>
            <a:r>
              <a:rPr lang="en-US" dirty="0" smtClean="0"/>
              <a:t>increasing/decreasing</a:t>
            </a:r>
          </a:p>
          <a:p>
            <a:pPr lvl="1"/>
            <a:r>
              <a:rPr lang="en-US" dirty="0" smtClean="0"/>
              <a:t>Lowering/raising</a:t>
            </a:r>
          </a:p>
          <a:p>
            <a:pPr lvl="1"/>
            <a:r>
              <a:rPr lang="en-US" dirty="0" smtClean="0"/>
              <a:t>Types changing</a:t>
            </a:r>
          </a:p>
          <a:p>
            <a:r>
              <a:rPr lang="en-US" dirty="0" smtClean="0"/>
              <a:t>Winds – </a:t>
            </a:r>
          </a:p>
          <a:p>
            <a:pPr lvl="1"/>
            <a:r>
              <a:rPr lang="en-US" dirty="0" smtClean="0"/>
              <a:t>changes in direction and/or speed</a:t>
            </a:r>
          </a:p>
          <a:p>
            <a:r>
              <a:rPr lang="en-US" dirty="0" smtClean="0"/>
              <a:t>Temperature and humidity</a:t>
            </a:r>
          </a:p>
          <a:p>
            <a:pPr lvl="1"/>
            <a:r>
              <a:rPr lang="en-US" dirty="0" smtClean="0"/>
              <a:t>Increasing/decreasing</a:t>
            </a:r>
            <a:endParaRPr lang="en-US" dirty="0"/>
          </a:p>
        </p:txBody>
      </p:sp>
    </p:spTree>
    <p:extLst>
      <p:ext uri="{BB962C8B-B14F-4D97-AF65-F5344CB8AC3E}">
        <p14:creationId xmlns:p14="http://schemas.microsoft.com/office/powerpoint/2010/main" val="8508446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to include in a smoke forecast/briefing?</a:t>
            </a:r>
            <a:endParaRPr lang="en-US" dirty="0"/>
          </a:p>
        </p:txBody>
      </p:sp>
      <p:sp>
        <p:nvSpPr>
          <p:cNvPr id="3" name="Content Placeholder 2"/>
          <p:cNvSpPr>
            <a:spLocks noGrp="1"/>
          </p:cNvSpPr>
          <p:nvPr>
            <p:ph sz="half" idx="1"/>
          </p:nvPr>
        </p:nvSpPr>
        <p:spPr>
          <a:xfrm>
            <a:off x="228600" y="1600200"/>
            <a:ext cx="8686800" cy="4343400"/>
          </a:xfrm>
        </p:spPr>
        <p:txBody>
          <a:bodyPr>
            <a:normAutofit lnSpcReduction="10000"/>
          </a:bodyPr>
          <a:lstStyle/>
          <a:p>
            <a:r>
              <a:rPr lang="en-US" dirty="0" smtClean="0"/>
              <a:t>What happened in the past 24 hours (compare with yesterday’s dispersion model prediction)?</a:t>
            </a:r>
          </a:p>
          <a:p>
            <a:r>
              <a:rPr lang="en-US" dirty="0" smtClean="0"/>
              <a:t>What’s happening now (monitoring data,</a:t>
            </a:r>
            <a:r>
              <a:rPr lang="en-US" dirty="0"/>
              <a:t> </a:t>
            </a:r>
            <a:r>
              <a:rPr lang="en-US" dirty="0" smtClean="0"/>
              <a:t>satellite imagery)?</a:t>
            </a:r>
          </a:p>
          <a:p>
            <a:r>
              <a:rPr lang="en-US" dirty="0" smtClean="0"/>
              <a:t>What do you expect to happen in the next 24-48 hours? Why? (today’s weather and dispersion model runs)</a:t>
            </a:r>
          </a:p>
          <a:p>
            <a:r>
              <a:rPr lang="en-US" dirty="0" smtClean="0"/>
              <a:t>Potential impacts on nearby resources (populated areas, schools, hospitals, transportation corridors, </a:t>
            </a:r>
            <a:r>
              <a:rPr lang="en-US" dirty="0"/>
              <a:t>f</a:t>
            </a:r>
            <a:r>
              <a:rPr lang="en-US" dirty="0" smtClean="0"/>
              <a:t>ire camps, sports events, etc.)</a:t>
            </a:r>
          </a:p>
          <a:p>
            <a:r>
              <a:rPr lang="en-US" dirty="0" smtClean="0"/>
              <a:t>Current and forecast air quality indices</a:t>
            </a:r>
          </a:p>
          <a:p>
            <a:r>
              <a:rPr lang="en-US" dirty="0" smtClean="0"/>
              <a:t>Any information on fire activity/growth</a:t>
            </a:r>
          </a:p>
          <a:p>
            <a:r>
              <a:rPr lang="en-US" dirty="0" smtClean="0"/>
              <a:t>Anything else that is important or pertinent</a:t>
            </a:r>
          </a:p>
          <a:p>
            <a:endParaRPr lang="en-US" dirty="0" smtClean="0"/>
          </a:p>
          <a:p>
            <a:endParaRPr lang="en-US" dirty="0"/>
          </a:p>
        </p:txBody>
      </p:sp>
    </p:spTree>
    <p:extLst>
      <p:ext uri="{BB962C8B-B14F-4D97-AF65-F5344CB8AC3E}">
        <p14:creationId xmlns:p14="http://schemas.microsoft.com/office/powerpoint/2010/main" val="15011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sz="half" idx="1"/>
          </p:nvPr>
        </p:nvSpPr>
        <p:spPr>
          <a:xfrm>
            <a:off x="152400" y="1600201"/>
            <a:ext cx="8839199" cy="4343400"/>
          </a:xfrm>
        </p:spPr>
        <p:txBody>
          <a:bodyPr/>
          <a:lstStyle/>
          <a:p>
            <a:r>
              <a:rPr lang="en-US" dirty="0" smtClean="0"/>
              <a:t>There are many sources of weather data, including </a:t>
            </a:r>
          </a:p>
          <a:p>
            <a:pPr lvl="1"/>
            <a:r>
              <a:rPr lang="en-US" dirty="0" smtClean="0"/>
              <a:t>observations (surface, upper-air, radar, satellite, etc.) and </a:t>
            </a:r>
          </a:p>
          <a:p>
            <a:pPr lvl="1"/>
            <a:r>
              <a:rPr lang="en-US" dirty="0" smtClean="0"/>
              <a:t>forecasts (models, text forecasts, etc.). </a:t>
            </a:r>
          </a:p>
          <a:p>
            <a:pPr marL="349250" lvl="1" indent="-349250">
              <a:spcBef>
                <a:spcPts val="1600"/>
              </a:spcBef>
              <a:buClr>
                <a:schemeClr val="accent1">
                  <a:lumMod val="60000"/>
                  <a:lumOff val="40000"/>
                </a:schemeClr>
              </a:buClr>
            </a:pPr>
            <a:r>
              <a:rPr lang="en-US" dirty="0"/>
              <a:t>Be familiar with resources at risk from your fire</a:t>
            </a:r>
            <a:r>
              <a:rPr lang="en-US" dirty="0" smtClean="0"/>
              <a:t>. This will help you determine which sources of data to use.</a:t>
            </a:r>
          </a:p>
          <a:p>
            <a:pPr marL="349250" lvl="1" indent="-349250">
              <a:spcBef>
                <a:spcPts val="1600"/>
              </a:spcBef>
              <a:buClr>
                <a:schemeClr val="accent1">
                  <a:lumMod val="60000"/>
                  <a:lumOff val="40000"/>
                </a:schemeClr>
              </a:buClr>
            </a:pPr>
            <a:r>
              <a:rPr lang="en-US" dirty="0" smtClean="0"/>
              <a:t>When possible, determine if information from multiple sources agrees or disagrees.</a:t>
            </a:r>
          </a:p>
          <a:p>
            <a:pPr marL="349250" lvl="1" indent="-349250">
              <a:spcBef>
                <a:spcPts val="1600"/>
              </a:spcBef>
              <a:buClr>
                <a:schemeClr val="accent1">
                  <a:lumMod val="60000"/>
                  <a:lumOff val="40000"/>
                </a:schemeClr>
              </a:buClr>
            </a:pPr>
            <a:r>
              <a:rPr lang="en-US" dirty="0" smtClean="0"/>
              <a:t>Consider what the expected weather conditions means for smoke impacts in the vicinity of the fire.</a:t>
            </a:r>
            <a:endParaRPr lang="en-US" dirty="0"/>
          </a:p>
          <a:p>
            <a:endParaRPr lang="en-US" dirty="0" smtClean="0"/>
          </a:p>
        </p:txBody>
      </p:sp>
    </p:spTree>
    <p:extLst>
      <p:ext uri="{BB962C8B-B14F-4D97-AF65-F5344CB8AC3E}">
        <p14:creationId xmlns:p14="http://schemas.microsoft.com/office/powerpoint/2010/main" val="21350523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Useful Websites</a:t>
            </a:r>
            <a:endParaRPr lang="en-US" dirty="0"/>
          </a:p>
        </p:txBody>
      </p:sp>
      <p:sp>
        <p:nvSpPr>
          <p:cNvPr id="3" name="Content Placeholder 2"/>
          <p:cNvSpPr>
            <a:spLocks noGrp="1"/>
          </p:cNvSpPr>
          <p:nvPr>
            <p:ph sz="half" idx="1"/>
          </p:nvPr>
        </p:nvSpPr>
        <p:spPr>
          <a:xfrm>
            <a:off x="152400" y="1600201"/>
            <a:ext cx="8839199" cy="4343400"/>
          </a:xfrm>
        </p:spPr>
        <p:txBody>
          <a:bodyPr/>
          <a:lstStyle/>
          <a:p>
            <a:r>
              <a:rPr lang="en-US" u="sng" dirty="0">
                <a:hlinkClick r:id="rId2"/>
              </a:rPr>
              <a:t>http://www.wrh.noaa.gov/wrh/forecastoffice_tab.php</a:t>
            </a:r>
            <a:endParaRPr lang="en-US" dirty="0"/>
          </a:p>
          <a:p>
            <a:r>
              <a:rPr lang="en-US" u="sng" dirty="0">
                <a:hlinkClick r:id="rId3"/>
              </a:rPr>
              <a:t>http://www.wrh.noaa.gov/firewx/?wfo=sto)</a:t>
            </a:r>
            <a:endParaRPr lang="en-US" dirty="0"/>
          </a:p>
          <a:p>
            <a:r>
              <a:rPr lang="en-US" u="sng" dirty="0">
                <a:hlinkClick r:id="rId4"/>
              </a:rPr>
              <a:t>http://www.weather.gov/spot/monitor</a:t>
            </a:r>
            <a:r>
              <a:rPr lang="en-US" u="sng" dirty="0" smtClean="0">
                <a:hlinkClick r:id="rId4"/>
              </a:rPr>
              <a:t>/)</a:t>
            </a:r>
            <a:endParaRPr lang="en-US" u="sng" dirty="0" smtClean="0"/>
          </a:p>
          <a:p>
            <a:r>
              <a:rPr lang="en-US" u="sng" dirty="0">
                <a:hlinkClick r:id="rId5"/>
              </a:rPr>
              <a:t>http://gacc.nifc.gov/predictive_services/weather/weather.htm</a:t>
            </a:r>
            <a:r>
              <a:rPr lang="en-US" dirty="0"/>
              <a:t> </a:t>
            </a:r>
            <a:endParaRPr lang="en-US" dirty="0" smtClean="0"/>
          </a:p>
          <a:p>
            <a:r>
              <a:rPr lang="en-US" u="sng" dirty="0">
                <a:hlinkClick r:id="rId6"/>
              </a:rPr>
              <a:t>http://weather.rap.ucar.edu/upper/</a:t>
            </a:r>
            <a:endParaRPr lang="en-US" dirty="0"/>
          </a:p>
          <a:p>
            <a:r>
              <a:rPr lang="en-US" u="sng" dirty="0">
                <a:hlinkClick r:id="rId6"/>
              </a:rPr>
              <a:t>http://weather.rap.ucar.edu/surface/</a:t>
            </a:r>
            <a:endParaRPr lang="en-US" dirty="0"/>
          </a:p>
          <a:p>
            <a:endParaRPr lang="en-US" dirty="0"/>
          </a:p>
          <a:p>
            <a:endParaRPr lang="en-US" dirty="0"/>
          </a:p>
        </p:txBody>
      </p:sp>
    </p:spTree>
    <p:extLst>
      <p:ext uri="{BB962C8B-B14F-4D97-AF65-F5344CB8AC3E}">
        <p14:creationId xmlns:p14="http://schemas.microsoft.com/office/powerpoint/2010/main" val="849181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Aspects to consider when communicating forecast…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1856581"/>
            <a:ext cx="7758398" cy="3782219"/>
          </a:xfrm>
        </p:spPr>
      </p:pic>
    </p:spTree>
    <p:extLst>
      <p:ext uri="{BB962C8B-B14F-4D97-AF65-F5344CB8AC3E}">
        <p14:creationId xmlns:p14="http://schemas.microsoft.com/office/powerpoint/2010/main" val="35096943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dirty="0" smtClean="0"/>
              <a:t>Forecasting Methodology</a:t>
            </a:r>
            <a:endParaRPr lang="en-US" dirty="0"/>
          </a:p>
        </p:txBody>
      </p:sp>
      <p:sp>
        <p:nvSpPr>
          <p:cNvPr id="3" name="Content Placeholder 2"/>
          <p:cNvSpPr>
            <a:spLocks noGrp="1"/>
          </p:cNvSpPr>
          <p:nvPr>
            <p:ph idx="1"/>
          </p:nvPr>
        </p:nvSpPr>
        <p:spPr>
          <a:xfrm>
            <a:off x="0" y="762000"/>
            <a:ext cx="9144000" cy="6096000"/>
          </a:xfrm>
        </p:spPr>
        <p:txBody>
          <a:bodyPr>
            <a:normAutofit fontScale="70000" lnSpcReduction="20000"/>
          </a:bodyPr>
          <a:lstStyle/>
          <a:p>
            <a:r>
              <a:rPr lang="en-US" b="1" dirty="0" smtClean="0"/>
              <a:t>Climatology</a:t>
            </a:r>
          </a:p>
          <a:p>
            <a:pPr lvl="1"/>
            <a:r>
              <a:rPr lang="en-US" dirty="0"/>
              <a:t>M</a:t>
            </a:r>
            <a:r>
              <a:rPr lang="en-US" dirty="0" smtClean="0"/>
              <a:t>ean observed values for a location over a specific time range</a:t>
            </a:r>
          </a:p>
          <a:p>
            <a:r>
              <a:rPr lang="en-US" b="1" dirty="0" smtClean="0"/>
              <a:t>Persistence</a:t>
            </a:r>
          </a:p>
          <a:p>
            <a:pPr lvl="1"/>
            <a:r>
              <a:rPr lang="en-US" dirty="0" smtClean="0"/>
              <a:t>Assumption that weather conditions  won’t change significantly for a period of time</a:t>
            </a:r>
          </a:p>
          <a:p>
            <a:r>
              <a:rPr lang="en-US" b="1" dirty="0" smtClean="0"/>
              <a:t>Trends</a:t>
            </a:r>
          </a:p>
          <a:p>
            <a:pPr lvl="1"/>
            <a:r>
              <a:rPr lang="en-US" dirty="0" smtClean="0"/>
              <a:t>Assumption that current change in weather conditions will continue into the future</a:t>
            </a:r>
          </a:p>
          <a:p>
            <a:r>
              <a:rPr lang="en-US" b="1" dirty="0" smtClean="0">
                <a:solidFill>
                  <a:srgbClr val="C00000"/>
                </a:solidFill>
              </a:rPr>
              <a:t>Numerical Weather Prediction (NWP)</a:t>
            </a:r>
          </a:p>
          <a:p>
            <a:pPr lvl="1"/>
            <a:r>
              <a:rPr lang="en-US" dirty="0" smtClean="0">
                <a:solidFill>
                  <a:srgbClr val="C00000"/>
                </a:solidFill>
              </a:rPr>
              <a:t>Quantitatively modeled forecast derived from solving complex equations</a:t>
            </a:r>
          </a:p>
          <a:p>
            <a:pPr lvl="2"/>
            <a:r>
              <a:rPr lang="en-US" dirty="0" smtClean="0">
                <a:solidFill>
                  <a:srgbClr val="C00000"/>
                </a:solidFill>
              </a:rPr>
              <a:t>Must account for conservation of mass, momentum, and energy on a rotating body</a:t>
            </a:r>
          </a:p>
          <a:p>
            <a:pPr lvl="2"/>
            <a:r>
              <a:rPr lang="en-US" dirty="0" smtClean="0">
                <a:solidFill>
                  <a:srgbClr val="C00000"/>
                </a:solidFill>
              </a:rPr>
              <a:t>Too complex to do by hand (A six-hour forecast took six weeks to create!)</a:t>
            </a:r>
          </a:p>
          <a:p>
            <a:r>
              <a:rPr lang="en-US" b="1" dirty="0" smtClean="0">
                <a:solidFill>
                  <a:srgbClr val="C00000"/>
                </a:solidFill>
              </a:rPr>
              <a:t>Ensemble Forecasting</a:t>
            </a:r>
          </a:p>
          <a:p>
            <a:pPr lvl="1"/>
            <a:r>
              <a:rPr lang="en-US" dirty="0" smtClean="0">
                <a:solidFill>
                  <a:srgbClr val="C00000"/>
                </a:solidFill>
              </a:rPr>
              <a:t>Range of NWP forecasted “scenarios” based on tweaking initial conditions</a:t>
            </a:r>
          </a:p>
          <a:p>
            <a:r>
              <a:rPr lang="en-US" b="1" dirty="0" smtClean="0">
                <a:solidFill>
                  <a:srgbClr val="7030A0"/>
                </a:solidFill>
              </a:rPr>
              <a:t>Analogs</a:t>
            </a:r>
          </a:p>
          <a:p>
            <a:pPr lvl="1"/>
            <a:r>
              <a:rPr lang="en-US" dirty="0" smtClean="0">
                <a:solidFill>
                  <a:srgbClr val="7030A0"/>
                </a:solidFill>
              </a:rPr>
              <a:t>“Case-Study” approach…noting impacts that occur with similar weather patterns to anticipate future weather conditions</a:t>
            </a:r>
          </a:p>
          <a:p>
            <a:r>
              <a:rPr lang="en-US" b="1" dirty="0" smtClean="0">
                <a:solidFill>
                  <a:srgbClr val="7030A0"/>
                </a:solidFill>
              </a:rPr>
              <a:t>Empirical Prediction</a:t>
            </a:r>
          </a:p>
          <a:p>
            <a:pPr lvl="1"/>
            <a:r>
              <a:rPr lang="en-US" dirty="0" smtClean="0">
                <a:solidFill>
                  <a:srgbClr val="7030A0"/>
                </a:solidFill>
              </a:rPr>
              <a:t>Forecaster draws from past observation and experience…includes rules of thumb, lore, and deductive reasoning</a:t>
            </a:r>
            <a:endParaRPr lang="en-US" dirty="0">
              <a:solidFill>
                <a:srgbClr val="7030A0"/>
              </a:solidFill>
            </a:endParaRPr>
          </a:p>
        </p:txBody>
      </p:sp>
    </p:spTree>
    <p:extLst>
      <p:ext uri="{BB962C8B-B14F-4D97-AF65-F5344CB8AC3E}">
        <p14:creationId xmlns:p14="http://schemas.microsoft.com/office/powerpoint/2010/main" val="8217291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Forecast Products</a:t>
            </a:r>
            <a:endParaRPr lang="en-US" dirty="0"/>
          </a:p>
        </p:txBody>
      </p:sp>
      <p:sp>
        <p:nvSpPr>
          <p:cNvPr id="3" name="Content Placeholder 2"/>
          <p:cNvSpPr>
            <a:spLocks noGrp="1"/>
          </p:cNvSpPr>
          <p:nvPr>
            <p:ph idx="1"/>
          </p:nvPr>
        </p:nvSpPr>
        <p:spPr>
          <a:xfrm>
            <a:off x="457200" y="1600201"/>
            <a:ext cx="8229600" cy="3124200"/>
          </a:xfrm>
        </p:spPr>
        <p:txBody>
          <a:bodyPr/>
          <a:lstStyle/>
          <a:p>
            <a:r>
              <a:rPr lang="en-US" dirty="0" smtClean="0"/>
              <a:t>Descriptive (e.g. forecast discussion)</a:t>
            </a:r>
          </a:p>
          <a:p>
            <a:r>
              <a:rPr lang="en-US" dirty="0" smtClean="0"/>
              <a:t>Graphics (e.g. weather model output)</a:t>
            </a:r>
          </a:p>
          <a:p>
            <a:r>
              <a:rPr lang="en-US" dirty="0" smtClean="0"/>
              <a:t>Charts (e.g. skew-T)</a:t>
            </a:r>
          </a:p>
          <a:p>
            <a:r>
              <a:rPr lang="en-US" dirty="0" smtClean="0"/>
              <a:t>Tables (e.g. ventilation index)</a:t>
            </a:r>
            <a:endParaRPr lang="en-US" dirty="0"/>
          </a:p>
        </p:txBody>
      </p:sp>
    </p:spTree>
    <p:extLst>
      <p:ext uri="{BB962C8B-B14F-4D97-AF65-F5344CB8AC3E}">
        <p14:creationId xmlns:p14="http://schemas.microsoft.com/office/powerpoint/2010/main" val="23437531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Common Meteorological Observations</a:t>
            </a:r>
            <a:endParaRPr lang="en-US" dirty="0"/>
          </a:p>
        </p:txBody>
      </p:sp>
      <p:sp>
        <p:nvSpPr>
          <p:cNvPr id="3" name="Content Placeholder 2"/>
          <p:cNvSpPr>
            <a:spLocks noGrp="1"/>
          </p:cNvSpPr>
          <p:nvPr>
            <p:ph idx="1"/>
          </p:nvPr>
        </p:nvSpPr>
        <p:spPr>
          <a:xfrm>
            <a:off x="228600" y="1371600"/>
            <a:ext cx="8763000" cy="5334000"/>
          </a:xfrm>
        </p:spPr>
        <p:txBody>
          <a:bodyPr>
            <a:noAutofit/>
          </a:bodyPr>
          <a:lstStyle/>
          <a:p>
            <a:r>
              <a:rPr lang="en-US" sz="1800" b="1" dirty="0" smtClean="0"/>
              <a:t>Altitude</a:t>
            </a:r>
            <a:r>
              <a:rPr lang="en-US" sz="1800" dirty="0" smtClean="0"/>
              <a:t>: feet (</a:t>
            </a:r>
            <a:r>
              <a:rPr lang="en-US" sz="1800" dirty="0" err="1" smtClean="0"/>
              <a:t>ft</a:t>
            </a:r>
            <a:r>
              <a:rPr lang="en-US" sz="1800" dirty="0" smtClean="0"/>
              <a:t>), meters (m), kilometers (km), miles (mi).</a:t>
            </a:r>
            <a:endParaRPr lang="en-US" sz="1800" b="1" dirty="0" smtClean="0"/>
          </a:p>
          <a:p>
            <a:r>
              <a:rPr lang="en-US" sz="1800" b="1" dirty="0" smtClean="0"/>
              <a:t>Cloud Cover</a:t>
            </a:r>
            <a:r>
              <a:rPr lang="en-US" sz="1800" dirty="0" smtClean="0"/>
              <a:t>: % in </a:t>
            </a:r>
            <a:r>
              <a:rPr lang="en-US" sz="1800" dirty="0" err="1"/>
              <a:t>o</a:t>
            </a:r>
            <a:r>
              <a:rPr lang="en-US" sz="1800" dirty="0" err="1" smtClean="0"/>
              <a:t>ktas</a:t>
            </a:r>
            <a:r>
              <a:rPr lang="en-US" sz="1800" dirty="0" smtClean="0"/>
              <a:t> (e.g., 0/8 </a:t>
            </a:r>
            <a:r>
              <a:rPr lang="en-US" sz="1800" dirty="0" err="1" smtClean="0"/>
              <a:t>oktas</a:t>
            </a:r>
            <a:r>
              <a:rPr lang="en-US" sz="1800" dirty="0" smtClean="0"/>
              <a:t> = clear skies) </a:t>
            </a:r>
            <a:endParaRPr lang="en-US" sz="1800" b="1" dirty="0" smtClean="0"/>
          </a:p>
          <a:p>
            <a:r>
              <a:rPr lang="en-US" sz="1800" b="1" dirty="0" smtClean="0"/>
              <a:t>Moisture</a:t>
            </a:r>
            <a:r>
              <a:rPr lang="en-US" sz="1800" dirty="0" smtClean="0"/>
              <a:t>: % relative humidity (Rh), </a:t>
            </a:r>
            <a:r>
              <a:rPr lang="en-US" sz="1800" dirty="0" err="1" smtClean="0"/>
              <a:t>dewpoint</a:t>
            </a:r>
            <a:r>
              <a:rPr lang="en-US" sz="1800" dirty="0" smtClean="0"/>
              <a:t> (Td - °C, </a:t>
            </a:r>
            <a:r>
              <a:rPr lang="en-US" sz="1800" dirty="0"/>
              <a:t>°</a:t>
            </a:r>
            <a:r>
              <a:rPr lang="en-US" sz="1800" dirty="0" smtClean="0"/>
              <a:t>F), </a:t>
            </a:r>
            <a:r>
              <a:rPr lang="en-US" sz="1800" dirty="0" err="1" smtClean="0"/>
              <a:t>dewpoint</a:t>
            </a:r>
            <a:r>
              <a:rPr lang="en-US" sz="1800" dirty="0" smtClean="0"/>
              <a:t> depression (</a:t>
            </a:r>
            <a:r>
              <a:rPr lang="en-US" sz="1800" dirty="0" err="1" smtClean="0"/>
              <a:t>Tdd</a:t>
            </a:r>
            <a:r>
              <a:rPr lang="en-US" sz="1800" dirty="0" smtClean="0"/>
              <a:t> - °C</a:t>
            </a:r>
            <a:r>
              <a:rPr lang="en-US" sz="1800" dirty="0"/>
              <a:t>, °</a:t>
            </a:r>
            <a:r>
              <a:rPr lang="en-US" sz="1800" dirty="0" smtClean="0"/>
              <a:t>F = T - Td), mixing ratio (</a:t>
            </a:r>
            <a:r>
              <a:rPr lang="en-US" sz="1800" i="1" dirty="0" smtClean="0"/>
              <a:t>w</a:t>
            </a:r>
            <a:r>
              <a:rPr lang="en-US" sz="1800" dirty="0" smtClean="0"/>
              <a:t> </a:t>
            </a:r>
            <a:r>
              <a:rPr lang="en-US" sz="1800" i="1" dirty="0" smtClean="0"/>
              <a:t>– grams of water vapor per kg of dry air)</a:t>
            </a:r>
            <a:endParaRPr lang="en-US" sz="1800" b="1" dirty="0" smtClean="0"/>
          </a:p>
          <a:p>
            <a:r>
              <a:rPr lang="en-US" sz="1800" b="1" dirty="0" smtClean="0"/>
              <a:t>Precipitation</a:t>
            </a:r>
            <a:r>
              <a:rPr lang="en-US" sz="1800" dirty="0" smtClean="0"/>
              <a:t>: inches (in), millimeters (mm)</a:t>
            </a:r>
            <a:endParaRPr lang="en-US" sz="1800" b="1" dirty="0" smtClean="0"/>
          </a:p>
          <a:p>
            <a:r>
              <a:rPr lang="en-US" sz="1800" b="1" dirty="0" smtClean="0"/>
              <a:t>Pressure</a:t>
            </a:r>
            <a:r>
              <a:rPr lang="en-US" sz="1800" dirty="0" smtClean="0"/>
              <a:t>: </a:t>
            </a:r>
            <a:r>
              <a:rPr lang="en-US" sz="1800" dirty="0" err="1" smtClean="0"/>
              <a:t>millibars</a:t>
            </a:r>
            <a:r>
              <a:rPr lang="en-US" sz="1800" dirty="0" smtClean="0"/>
              <a:t> (</a:t>
            </a:r>
            <a:r>
              <a:rPr lang="en-US" sz="1800" dirty="0" err="1" smtClean="0"/>
              <a:t>mb</a:t>
            </a:r>
            <a:r>
              <a:rPr lang="en-US" sz="1800" dirty="0" smtClean="0"/>
              <a:t>), </a:t>
            </a:r>
            <a:r>
              <a:rPr lang="en-US" sz="1800" dirty="0" err="1" smtClean="0"/>
              <a:t>hectopascals</a:t>
            </a:r>
            <a:r>
              <a:rPr lang="en-US" sz="1800" dirty="0" smtClean="0"/>
              <a:t> (</a:t>
            </a:r>
            <a:r>
              <a:rPr lang="en-US" sz="1800" dirty="0" err="1" smtClean="0"/>
              <a:t>hpa</a:t>
            </a:r>
            <a:r>
              <a:rPr lang="en-US" sz="1800" dirty="0" smtClean="0"/>
              <a:t>), inches of mercury (</a:t>
            </a:r>
            <a:r>
              <a:rPr lang="en-US" sz="1800" dirty="0" err="1" smtClean="0"/>
              <a:t>inHg</a:t>
            </a:r>
            <a:r>
              <a:rPr lang="en-US" sz="1800" dirty="0" smtClean="0"/>
              <a:t>)</a:t>
            </a:r>
            <a:endParaRPr lang="en-US" sz="1800" b="1" dirty="0" smtClean="0"/>
          </a:p>
          <a:p>
            <a:r>
              <a:rPr lang="en-US" sz="1800" b="1" dirty="0" smtClean="0"/>
              <a:t>Temperature</a:t>
            </a:r>
            <a:r>
              <a:rPr lang="en-US" sz="1800" dirty="0" smtClean="0"/>
              <a:t>: Celsius (°C), Fahrenheit (°F), Kelvin (K)</a:t>
            </a:r>
            <a:endParaRPr lang="en-US" sz="1800" b="1" dirty="0" smtClean="0"/>
          </a:p>
          <a:p>
            <a:r>
              <a:rPr lang="en-US" sz="1800" b="1" dirty="0" smtClean="0"/>
              <a:t>Wind Speed</a:t>
            </a:r>
            <a:r>
              <a:rPr lang="en-US" sz="1800" dirty="0" smtClean="0"/>
              <a:t>: miles per hour (mph), meters per second (m/s), knots (</a:t>
            </a:r>
            <a:r>
              <a:rPr lang="en-US" sz="1800" dirty="0" err="1" smtClean="0"/>
              <a:t>kts</a:t>
            </a:r>
            <a:r>
              <a:rPr lang="en-US" sz="1800" dirty="0" smtClean="0"/>
              <a:t>)</a:t>
            </a:r>
            <a:endParaRPr lang="en-US" sz="1800" dirty="0"/>
          </a:p>
          <a:p>
            <a:r>
              <a:rPr lang="en-US" sz="1800" dirty="0" smtClean="0"/>
              <a:t>Conversions  can be tedious! Use online tools to save time:</a:t>
            </a:r>
          </a:p>
          <a:p>
            <a:pPr lvl="1"/>
            <a:r>
              <a:rPr lang="en-US" sz="1800" dirty="0" smtClean="0">
                <a:hlinkClick r:id="rId3"/>
              </a:rPr>
              <a:t>The Weather Calculator</a:t>
            </a:r>
            <a:r>
              <a:rPr lang="en-US" sz="1800" dirty="0"/>
              <a:t> (</a:t>
            </a:r>
            <a:r>
              <a:rPr lang="en-US" sz="1800" dirty="0">
                <a:hlinkClick r:id="rId4"/>
              </a:rPr>
              <a:t>http://</a:t>
            </a:r>
            <a:r>
              <a:rPr lang="en-US" sz="1800" dirty="0" smtClean="0">
                <a:hlinkClick r:id="rId4"/>
              </a:rPr>
              <a:t>www.weather.gov/epz/wxcalc</a:t>
            </a:r>
            <a:r>
              <a:rPr lang="en-US" sz="1800" dirty="0" smtClean="0"/>
              <a:t>) </a:t>
            </a:r>
          </a:p>
        </p:txBody>
      </p:sp>
    </p:spTree>
    <p:extLst>
      <p:ext uri="{BB962C8B-B14F-4D97-AF65-F5344CB8AC3E}">
        <p14:creationId xmlns:p14="http://schemas.microsoft.com/office/powerpoint/2010/main" val="34773660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Meteorological </a:t>
            </a:r>
            <a:r>
              <a:rPr lang="en-US" dirty="0" smtClean="0"/>
              <a:t>Observations (cont.)</a:t>
            </a:r>
            <a:endParaRPr lang="en-US" dirty="0"/>
          </a:p>
        </p:txBody>
      </p:sp>
      <p:sp>
        <p:nvSpPr>
          <p:cNvPr id="3" name="Content Placeholder 2"/>
          <p:cNvSpPr>
            <a:spLocks noGrp="1"/>
          </p:cNvSpPr>
          <p:nvPr>
            <p:ph idx="1"/>
          </p:nvPr>
        </p:nvSpPr>
        <p:spPr>
          <a:xfrm>
            <a:off x="1" y="1600201"/>
            <a:ext cx="3048000" cy="4343400"/>
          </a:xfrm>
        </p:spPr>
        <p:txBody>
          <a:bodyPr>
            <a:normAutofit fontScale="85000" lnSpcReduction="10000"/>
          </a:bodyPr>
          <a:lstStyle/>
          <a:p>
            <a:r>
              <a:rPr lang="en-US" dirty="0" smtClean="0"/>
              <a:t>Surface Observations (hourly)</a:t>
            </a:r>
          </a:p>
          <a:p>
            <a:r>
              <a:rPr lang="en-US" dirty="0" smtClean="0"/>
              <a:t>Satellite (varies </a:t>
            </a:r>
            <a:r>
              <a:rPr lang="mr-IN" dirty="0" smtClean="0"/>
              <a:t>–</a:t>
            </a:r>
            <a:r>
              <a:rPr lang="en-US" dirty="0" smtClean="0"/>
              <a:t> sub-hourly to every few hours)</a:t>
            </a:r>
          </a:p>
          <a:p>
            <a:r>
              <a:rPr lang="en-US" dirty="0" smtClean="0"/>
              <a:t>Radar (sub-hourly)</a:t>
            </a:r>
          </a:p>
          <a:p>
            <a:r>
              <a:rPr lang="en-US" dirty="0" smtClean="0"/>
              <a:t>Upper Air (twice daily)</a:t>
            </a:r>
          </a:p>
          <a:p>
            <a:endParaRPr lang="en-US" dirty="0"/>
          </a:p>
          <a:p>
            <a:pPr marL="0" indent="0">
              <a:buNone/>
            </a:pPr>
            <a:r>
              <a:rPr lang="en-US" sz="1600" dirty="0" smtClean="0"/>
              <a:t>These can be found on most NWS Forecast websites</a:t>
            </a:r>
            <a:endParaRPr lang="en-US" sz="1600" dirty="0"/>
          </a:p>
        </p:txBody>
      </p:sp>
      <p:pic>
        <p:nvPicPr>
          <p:cNvPr id="4" name="Picture 3"/>
          <p:cNvPicPr>
            <a:picLocks noChangeAspect="1"/>
          </p:cNvPicPr>
          <p:nvPr/>
        </p:nvPicPr>
        <p:blipFill>
          <a:blip r:embed="rId3"/>
          <a:stretch>
            <a:fillRect/>
          </a:stretch>
        </p:blipFill>
        <p:spPr>
          <a:xfrm>
            <a:off x="3048000" y="1589024"/>
            <a:ext cx="5753735" cy="5250180"/>
          </a:xfrm>
          <a:prstGeom prst="rect">
            <a:avLst/>
          </a:prstGeom>
        </p:spPr>
      </p:pic>
    </p:spTree>
    <p:extLst>
      <p:ext uri="{BB962C8B-B14F-4D97-AF65-F5344CB8AC3E}">
        <p14:creationId xmlns:p14="http://schemas.microsoft.com/office/powerpoint/2010/main" val="1012122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Surface Observations</a:t>
            </a:r>
            <a:br>
              <a:rPr lang="en-US" dirty="0" smtClean="0"/>
            </a:br>
            <a:r>
              <a:rPr lang="en-US" sz="3200" dirty="0" smtClean="0"/>
              <a:t>(Hourly)</a:t>
            </a:r>
            <a:endParaRPr lang="en-US" dirty="0"/>
          </a:p>
        </p:txBody>
      </p:sp>
      <p:pic>
        <p:nvPicPr>
          <p:cNvPr id="4" name="Picture 3"/>
          <p:cNvPicPr>
            <a:picLocks noChangeAspect="1"/>
          </p:cNvPicPr>
          <p:nvPr/>
        </p:nvPicPr>
        <p:blipFill>
          <a:blip r:embed="rId3"/>
          <a:stretch>
            <a:fillRect/>
          </a:stretch>
        </p:blipFill>
        <p:spPr>
          <a:xfrm>
            <a:off x="-1979" y="1793436"/>
            <a:ext cx="9144000" cy="5098211"/>
          </a:xfrm>
          <a:prstGeom prst="rect">
            <a:avLst/>
          </a:prstGeom>
        </p:spPr>
      </p:pic>
    </p:spTree>
    <p:extLst>
      <p:ext uri="{BB962C8B-B14F-4D97-AF65-F5344CB8AC3E}">
        <p14:creationId xmlns:p14="http://schemas.microsoft.com/office/powerpoint/2010/main" val="1358857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Autofit/>
          </a:bodyPr>
          <a:lstStyle/>
          <a:p>
            <a:r>
              <a:rPr lang="en-US" sz="2800" dirty="0" smtClean="0"/>
              <a:t>Zulu Time (Z) or Coordinated Universal Time (UTC)</a:t>
            </a:r>
            <a:endParaRPr lang="en-US" sz="2800" dirty="0"/>
          </a:p>
        </p:txBody>
      </p:sp>
      <p:sp>
        <p:nvSpPr>
          <p:cNvPr id="6" name="Content Placeholder 5"/>
          <p:cNvSpPr>
            <a:spLocks noGrp="1"/>
          </p:cNvSpPr>
          <p:nvPr>
            <p:ph idx="1"/>
          </p:nvPr>
        </p:nvSpPr>
        <p:spPr>
          <a:xfrm>
            <a:off x="76200" y="1295400"/>
            <a:ext cx="8991600" cy="5486400"/>
          </a:xfrm>
        </p:spPr>
        <p:txBody>
          <a:bodyPr>
            <a:normAutofit fontScale="70000" lnSpcReduction="20000"/>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sz="2000" dirty="0" smtClean="0"/>
          </a:p>
          <a:p>
            <a:r>
              <a:rPr lang="en-US" sz="2000" dirty="0" smtClean="0"/>
              <a:t>Standard 24-hour time referencing all weather charts, satellite imagery, and radar products to </a:t>
            </a:r>
            <a:r>
              <a:rPr lang="en-US" sz="2000" dirty="0" err="1" smtClean="0"/>
              <a:t>Greenwhich</a:t>
            </a:r>
            <a:r>
              <a:rPr lang="en-US" sz="2000" dirty="0" smtClean="0"/>
              <a:t>, England (0° longitude)</a:t>
            </a:r>
          </a:p>
          <a:p>
            <a:r>
              <a:rPr lang="en-US" sz="2000" dirty="0" smtClean="0"/>
              <a:t>Key is to know your local time zone’s offset and keeping track of Daylight Savings Time</a:t>
            </a:r>
          </a:p>
          <a:p>
            <a:r>
              <a:rPr lang="en-US" sz="2000" dirty="0" smtClean="0"/>
              <a:t>Mountain Standard Time is always -7 hours (e.g., 00Z Wed 13 May 2015 </a:t>
            </a:r>
            <a:r>
              <a:rPr lang="en-US" sz="2000" smtClean="0"/>
              <a:t>is 5 </a:t>
            </a:r>
            <a:r>
              <a:rPr lang="en-US" sz="2000" dirty="0" smtClean="0"/>
              <a:t>PM Tue 12 May 2015)</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3305" y="914400"/>
            <a:ext cx="7113895" cy="4267200"/>
          </a:xfrm>
          <a:prstGeom prst="rect">
            <a:avLst/>
          </a:prstGeom>
        </p:spPr>
      </p:pic>
    </p:spTree>
    <p:extLst>
      <p:ext uri="{BB962C8B-B14F-4D97-AF65-F5344CB8AC3E}">
        <p14:creationId xmlns:p14="http://schemas.microsoft.com/office/powerpoint/2010/main" val="13678534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pper-air-map.GIF"/>
          <p:cNvPicPr>
            <a:picLocks noChangeAspect="1"/>
          </p:cNvPicPr>
          <p:nvPr/>
        </p:nvPicPr>
        <p:blipFill>
          <a:blip r:embed="rId3" cstate="print"/>
          <a:stretch>
            <a:fillRect/>
          </a:stretch>
        </p:blipFill>
        <p:spPr>
          <a:xfrm>
            <a:off x="2438399" y="1676400"/>
            <a:ext cx="6705601" cy="5181600"/>
          </a:xfrm>
          <a:prstGeom prst="rect">
            <a:avLst/>
          </a:prstGeom>
        </p:spPr>
      </p:pic>
      <p:sp>
        <p:nvSpPr>
          <p:cNvPr id="2" name="Title 1"/>
          <p:cNvSpPr>
            <a:spLocks noGrp="1"/>
          </p:cNvSpPr>
          <p:nvPr>
            <p:ph type="title"/>
          </p:nvPr>
        </p:nvSpPr>
        <p:spPr>
          <a:xfrm>
            <a:off x="457200" y="-228600"/>
            <a:ext cx="8229600" cy="1143000"/>
          </a:xfrm>
        </p:spPr>
        <p:txBody>
          <a:bodyPr/>
          <a:lstStyle/>
          <a:p>
            <a:r>
              <a:rPr lang="en-US" dirty="0" smtClean="0"/>
              <a:t>Radiosondes</a:t>
            </a:r>
            <a:endParaRPr lang="en-US" dirty="0"/>
          </a:p>
        </p:txBody>
      </p:sp>
      <p:sp>
        <p:nvSpPr>
          <p:cNvPr id="3" name="Content Placeholder 2"/>
          <p:cNvSpPr>
            <a:spLocks noGrp="1"/>
          </p:cNvSpPr>
          <p:nvPr>
            <p:ph idx="1"/>
          </p:nvPr>
        </p:nvSpPr>
        <p:spPr>
          <a:xfrm>
            <a:off x="0" y="685800"/>
            <a:ext cx="9144000" cy="4525963"/>
          </a:xfrm>
        </p:spPr>
        <p:txBody>
          <a:bodyPr>
            <a:normAutofit/>
          </a:bodyPr>
          <a:lstStyle/>
          <a:p>
            <a:r>
              <a:rPr lang="en-US" sz="2800" dirty="0" smtClean="0"/>
              <a:t>Worldwide coordinated effort to capture current state of atmosphere (T, Rh, Wind, and Pressure Height) twice daily (00Z and 12Z).</a:t>
            </a:r>
            <a:endParaRPr lang="en-US" sz="2800" dirty="0"/>
          </a:p>
        </p:txBody>
      </p:sp>
      <p:pic>
        <p:nvPicPr>
          <p:cNvPr id="5" name="Picture 4" descr="balloon.jpg"/>
          <p:cNvPicPr>
            <a:picLocks noChangeAspect="1"/>
          </p:cNvPicPr>
          <p:nvPr/>
        </p:nvPicPr>
        <p:blipFill>
          <a:blip r:embed="rId4" cstate="print"/>
          <a:stretch>
            <a:fillRect/>
          </a:stretch>
        </p:blipFill>
        <p:spPr>
          <a:xfrm>
            <a:off x="381000" y="2362200"/>
            <a:ext cx="2168422" cy="3962400"/>
          </a:xfrm>
          <a:prstGeom prst="rect">
            <a:avLst/>
          </a:prstGeom>
        </p:spPr>
      </p:pic>
    </p:spTree>
    <p:extLst>
      <p:ext uri="{BB962C8B-B14F-4D97-AF65-F5344CB8AC3E}">
        <p14:creationId xmlns:p14="http://schemas.microsoft.com/office/powerpoint/2010/main" val="223324136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Slipstream.thmx</Template>
  <TotalTime>23991</TotalTime>
  <Words>1609</Words>
  <Application>Microsoft Macintosh PowerPoint</Application>
  <PresentationFormat>On-screen Show (4:3)</PresentationFormat>
  <Paragraphs>168</Paragraphs>
  <Slides>25</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Calibri</vt:lpstr>
      <vt:lpstr>Mangal</vt:lpstr>
      <vt:lpstr>News Gothic MT</vt:lpstr>
      <vt:lpstr>Wingdings 2</vt:lpstr>
      <vt:lpstr>Arial</vt:lpstr>
      <vt:lpstr>Breeze</vt:lpstr>
      <vt:lpstr>Weather Forecasting Fundamentals</vt:lpstr>
      <vt:lpstr>Objectives</vt:lpstr>
      <vt:lpstr>Forecasting Methodology</vt:lpstr>
      <vt:lpstr>Types of Forecast Products</vt:lpstr>
      <vt:lpstr>Common Meteorological Observations</vt:lpstr>
      <vt:lpstr>Common Meteorological Observations (cont.)</vt:lpstr>
      <vt:lpstr>Surface Observations (Hourly)</vt:lpstr>
      <vt:lpstr>Zulu Time (Z) or Coordinated Universal Time (UTC)</vt:lpstr>
      <vt:lpstr>Radiosondes</vt:lpstr>
      <vt:lpstr>Summary</vt:lpstr>
      <vt:lpstr>Useful Websites</vt:lpstr>
      <vt:lpstr>Elements of a Balanced Forecast (Where do you find them?)</vt:lpstr>
      <vt:lpstr>Objectives</vt:lpstr>
      <vt:lpstr>National Weather Service</vt:lpstr>
      <vt:lpstr>PowerPoint Presentation</vt:lpstr>
      <vt:lpstr>PowerPoint Presentation</vt:lpstr>
      <vt:lpstr>PowerPoint Presentation</vt:lpstr>
      <vt:lpstr>NCEP (NWS) Models</vt:lpstr>
      <vt:lpstr>University Websites</vt:lpstr>
      <vt:lpstr>Satellite: Visible</vt:lpstr>
      <vt:lpstr>YOU!</vt:lpstr>
      <vt:lpstr>What to include in a smoke forecast/briefing?</vt:lpstr>
      <vt:lpstr>Summary</vt:lpstr>
      <vt:lpstr>Useful Websites</vt:lpstr>
      <vt:lpstr>Aspects to consider when communicating forecast…</vt:lpstr>
    </vt:vector>
  </TitlesOfParts>
  <Company>Arizona Department of Environmental Quality</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Forecasting Process Applications to Smoke Management</dc:title>
  <dc:creator>Jonny W. Malloy</dc:creator>
  <cp:lastModifiedBy>Miriam Rorig</cp:lastModifiedBy>
  <cp:revision>325</cp:revision>
  <dcterms:created xsi:type="dcterms:W3CDTF">2015-03-23T19:06:53Z</dcterms:created>
  <dcterms:modified xsi:type="dcterms:W3CDTF">2017-05-09T16:37:45Z</dcterms:modified>
</cp:coreProperties>
</file>