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72" r:id="rId1"/>
  </p:sldMasterIdLst>
  <p:notesMasterIdLst>
    <p:notesMasterId r:id="rId37"/>
  </p:notesMasterIdLst>
  <p:sldIdLst>
    <p:sldId id="841" r:id="rId2"/>
    <p:sldId id="830" r:id="rId3"/>
    <p:sldId id="798" r:id="rId4"/>
    <p:sldId id="820" r:id="rId5"/>
    <p:sldId id="842" r:id="rId6"/>
    <p:sldId id="840" r:id="rId7"/>
    <p:sldId id="846" r:id="rId8"/>
    <p:sldId id="866" r:id="rId9"/>
    <p:sldId id="867" r:id="rId10"/>
    <p:sldId id="851" r:id="rId11"/>
    <p:sldId id="847" r:id="rId12"/>
    <p:sldId id="848" r:id="rId13"/>
    <p:sldId id="849" r:id="rId14"/>
    <p:sldId id="852" r:id="rId15"/>
    <p:sldId id="863" r:id="rId16"/>
    <p:sldId id="864" r:id="rId17"/>
    <p:sldId id="853" r:id="rId18"/>
    <p:sldId id="826" r:id="rId19"/>
    <p:sldId id="821" r:id="rId20"/>
    <p:sldId id="814" r:id="rId21"/>
    <p:sldId id="813" r:id="rId22"/>
    <p:sldId id="854" r:id="rId23"/>
    <p:sldId id="859" r:id="rId24"/>
    <p:sldId id="858" r:id="rId25"/>
    <p:sldId id="857" r:id="rId26"/>
    <p:sldId id="856" r:id="rId27"/>
    <p:sldId id="855" r:id="rId28"/>
    <p:sldId id="865" r:id="rId29"/>
    <p:sldId id="825" r:id="rId30"/>
    <p:sldId id="824" r:id="rId31"/>
    <p:sldId id="860" r:id="rId32"/>
    <p:sldId id="861" r:id="rId33"/>
    <p:sldId id="862" r:id="rId34"/>
    <p:sldId id="831" r:id="rId35"/>
    <p:sldId id="805" r:id="rId3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99" autoAdjust="0"/>
    <p:restoredTop sz="94646"/>
  </p:normalViewPr>
  <p:slideViewPr>
    <p:cSldViewPr snapToGrid="0" snapToObjects="1">
      <p:cViewPr>
        <p:scale>
          <a:sx n="100" d="100"/>
          <a:sy n="100" d="100"/>
        </p:scale>
        <p:origin x="1856" y="3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33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85B023E1-EB57-CB47-B55D-BE093CDA0D15}" type="datetime1">
              <a:rPr lang="en-US"/>
              <a:pPr>
                <a:defRPr/>
              </a:pPr>
              <a:t>5/8/17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pPr>
              <a:defRPr/>
            </a:pPr>
            <a:fld id="{CDDD5058-3E3B-A647-9B8F-0E10B7B772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3152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365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viewer.smoke.airfire.org</a:t>
            </a:r>
            <a:r>
              <a:rPr lang="en-US" dirty="0" smtClean="0"/>
              <a:t>/run/</a:t>
            </a:r>
            <a:r>
              <a:rPr lang="en-US" dirty="0" err="1" smtClean="0"/>
              <a:t>hysplit-pp</a:t>
            </a:r>
            <a:r>
              <a:rPr lang="en-US" dirty="0" smtClean="0"/>
              <a:t>/PNW-4km-Bend-Intr/2014100500/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6044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 interactive with </a:t>
            </a:r>
            <a:r>
              <a:rPr lang="en-US" dirty="0" err="1" smtClean="0"/>
              <a:t>websky</a:t>
            </a:r>
            <a:r>
              <a:rPr lang="en-US" dirty="0" smtClean="0"/>
              <a:t> if possible.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viewer.smoke.airfire.org</a:t>
            </a:r>
            <a:r>
              <a:rPr lang="en-US" dirty="0" smtClean="0"/>
              <a:t>/run/</a:t>
            </a:r>
            <a:r>
              <a:rPr lang="en-US" dirty="0" err="1" smtClean="0"/>
              <a:t>hysplit-pp</a:t>
            </a:r>
            <a:r>
              <a:rPr lang="en-US" dirty="0" smtClean="0"/>
              <a:t>/FW06Z-1km-Bend-Intr/2014100506/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0414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Where to find mixing height forecasts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8894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is a source of predicted PBL (which is not exactly the same as mixing height </a:t>
            </a:r>
            <a:r>
              <a:rPr lang="mr-IN" dirty="0" smtClean="0"/>
              <a:t>–</a:t>
            </a:r>
            <a:r>
              <a:rPr lang="en-US" dirty="0" smtClean="0"/>
              <a:t> but they should correlate) from the UW WRF model.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2403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Select the location for your trajectories, then click on the Submit button.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71283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 will get a plan view showing trajectories</a:t>
            </a:r>
            <a:r>
              <a:rPr lang="en-US" baseline="0" dirty="0" smtClean="0"/>
              <a:t> for 12-hour period and a time-height profile. The text at the top provides information on which met model was used to generate the trajectories.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9595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Each point is</a:t>
            </a:r>
            <a:r>
              <a:rPr lang="en-US" baseline="0" dirty="0" smtClean="0"/>
              <a:t> 6 hours out in time.</a:t>
            </a:r>
          </a:p>
          <a:p>
            <a:r>
              <a:rPr lang="en-US" baseline="0" dirty="0" smtClean="0"/>
              <a:t>12-km NAM</a:t>
            </a:r>
          </a:p>
          <a:p>
            <a:r>
              <a:rPr lang="en-US" baseline="0" dirty="0" smtClean="0"/>
              <a:t>The three release heights are not modifiable currently.</a:t>
            </a:r>
          </a:p>
          <a:p>
            <a:r>
              <a:rPr lang="en-US" baseline="0" dirty="0" smtClean="0"/>
              <a:t>Trial product over the last year.</a:t>
            </a:r>
          </a:p>
          <a:p>
            <a:r>
              <a:rPr lang="en-US" baseline="0" dirty="0" smtClean="0"/>
              <a:t>Looking at making operational.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99592A8-9C41-4C88-9EFE-57FB92620EB3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543B59-AE85-4C69-9E95-A408FDE07DC7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01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Trent </a:t>
            </a:r>
            <a:r>
              <a:rPr lang="en-US" dirty="0" err="1" smtClean="0"/>
              <a:t>Wickman’s</a:t>
            </a:r>
            <a:r>
              <a:rPr lang="en-US" dirty="0" smtClean="0"/>
              <a:t> example of radar image from West</a:t>
            </a:r>
            <a:r>
              <a:rPr lang="en-US" baseline="0" dirty="0" smtClean="0"/>
              <a:t> Mims fire. Blue colors indicate smoke; red dots are hot spots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378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slide</a:t>
            </a:r>
            <a:r>
              <a:rPr lang="en-US" baseline="0" dirty="0" smtClean="0"/>
              <a:t> shows </a:t>
            </a:r>
            <a:r>
              <a:rPr lang="en-US" baseline="0" dirty="0" err="1" smtClean="0"/>
              <a:t>BlueSky</a:t>
            </a:r>
            <a:r>
              <a:rPr lang="en-US" baseline="0" dirty="0" smtClean="0"/>
              <a:t> output (pink colors) superimposed on the radar image from the same fire. Good agreement!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092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Comparing this slide</a:t>
            </a:r>
            <a:r>
              <a:rPr lang="en-US" baseline="0" dirty="0" smtClean="0"/>
              <a:t> and the next, note when acres are increased by 300%, predicted PM2.5 concentrations are much higher, but the “footprint” (locations) of those higher concentrations is roughly the same. This is because we’re using the same met model output for both </a:t>
            </a:r>
            <a:r>
              <a:rPr lang="en-US" baseline="0" dirty="0" err="1" smtClean="0"/>
              <a:t>BlueSky</a:t>
            </a:r>
            <a:r>
              <a:rPr lang="en-US" baseline="0" dirty="0" smtClean="0"/>
              <a:t> runs (forecast winds are the same).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1335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Toggle between this slide and the previous one.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0069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Here’s</a:t>
            </a:r>
            <a:r>
              <a:rPr lang="en-US" baseline="0" dirty="0" smtClean="0"/>
              <a:t> an example of c</a:t>
            </a:r>
            <a:r>
              <a:rPr lang="en-US" dirty="0" smtClean="0"/>
              <a:t>omparing</a:t>
            </a:r>
            <a:r>
              <a:rPr lang="en-US" baseline="0" dirty="0" smtClean="0"/>
              <a:t> monitoring data (pushpin locations) with </a:t>
            </a:r>
            <a:r>
              <a:rPr lang="en-US" baseline="0" dirty="0" err="1" smtClean="0"/>
              <a:t>BlueSky</a:t>
            </a:r>
            <a:r>
              <a:rPr lang="en-US" baseline="0" dirty="0" smtClean="0"/>
              <a:t> prediction for the same time. See next slide.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272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arrow on x-axis corresponds to time of </a:t>
            </a:r>
            <a:r>
              <a:rPr lang="en-US" dirty="0" err="1" smtClean="0"/>
              <a:t>BlueSky</a:t>
            </a:r>
            <a:r>
              <a:rPr lang="en-US" dirty="0" smtClean="0"/>
              <a:t> prediction in previous slide. The two monitors in Bend showed a spike in concentration the same time </a:t>
            </a:r>
            <a:r>
              <a:rPr lang="en-US" dirty="0" err="1" smtClean="0"/>
              <a:t>Bluesky</a:t>
            </a:r>
            <a:r>
              <a:rPr lang="en-US" dirty="0" smtClean="0"/>
              <a:t> predicted higher PM2.5</a:t>
            </a:r>
            <a:r>
              <a:rPr lang="en-US" baseline="0" dirty="0" smtClean="0"/>
              <a:t> concentrations. This indicates the </a:t>
            </a:r>
            <a:r>
              <a:rPr lang="en-US" baseline="0" dirty="0" err="1" smtClean="0"/>
              <a:t>BlueSky</a:t>
            </a:r>
            <a:r>
              <a:rPr lang="en-US" baseline="0" dirty="0" smtClean="0"/>
              <a:t> prediction was reliable, giving you confidence in the output.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DD5058-3E3B-A647-9B8F-0E10B7B7721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400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02A3C4-E569-8C40-9102-B8A5DB5B632B}" type="datetime1">
              <a:rPr lang="en-US" smtClean="0"/>
              <a:pPr>
                <a:defRPr/>
              </a:pPr>
              <a:t>5/8/17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C09638F4-93BE-8F48-BF32-424C409C83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0C8DC8-CBFB-4147-97E6-AC09651BA096}" type="datetime1">
              <a:rPr lang="en-US" smtClean="0"/>
              <a:pPr>
                <a:defRPr/>
              </a:pPr>
              <a:t>5/8/17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063E65-17E3-FB4D-BC51-BCEF169B131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2538563-78D3-C24D-8441-B9D55DB944C9}" type="datetime1">
              <a:rPr lang="en-US" smtClean="0"/>
              <a:pPr>
                <a:defRPr/>
              </a:pPr>
              <a:t>5/8/17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01820E8-08C4-D144-A30B-E103C7FBFA8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9158583-AEB0-1147-ABB0-D948D4FC47EC}" type="datetime1">
              <a:rPr lang="en-US" smtClean="0"/>
              <a:pPr>
                <a:defRPr/>
              </a:pPr>
              <a:t>5/8/17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34DCE2-9EA6-9040-AEF6-DE47091D179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D9803C5-C0A8-2049-9310-DC5C6532472A}" type="datetime1">
              <a:rPr lang="en-US" smtClean="0"/>
              <a:pPr>
                <a:defRPr/>
              </a:pPr>
              <a:t>5/8/17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72C079-F9D5-0544-AC74-0E3123C9256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BCDF9A-4561-394E-8049-A742DA0864DE}" type="datetime1">
              <a:rPr lang="en-US" smtClean="0"/>
              <a:pPr>
                <a:defRPr/>
              </a:pPr>
              <a:t>5/8/17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82ACFB4-2B53-8F45-97E9-8B2B4835343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E9259AB-3DC4-FC4F-BE3E-87ED54BB36BD}" type="datetime1">
              <a:rPr lang="en-US" smtClean="0"/>
              <a:pPr>
                <a:defRPr/>
              </a:pPr>
              <a:t>5/8/17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73E80A-780B-A343-A97F-7A46C3F79D1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867B63B-7E59-1A40-B7AB-7A1F4DB18FFB}" type="datetime1">
              <a:rPr lang="en-US" smtClean="0"/>
              <a:pPr>
                <a:defRPr/>
              </a:pPr>
              <a:t>5/8/17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1D4C86-B650-794C-B5E3-A3271B462B6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7050A2E-C191-2140-8E38-E5EFC935DC48}" type="datetime1">
              <a:rPr lang="en-US" smtClean="0"/>
              <a:pPr>
                <a:defRPr/>
              </a:pPr>
              <a:t>5/8/17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A56BFB1-732E-AE40-94F4-1D14073823D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97B91AF-E56A-F540-8605-3FB3FD68D322}" type="datetime1">
              <a:rPr lang="en-US" smtClean="0"/>
              <a:pPr>
                <a:defRPr/>
              </a:pPr>
              <a:t>5/8/17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981A1E-B5E5-DC43-BCCB-3DF77A32F96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9BD698B-FCDA-9541-A88E-8956412069ED}" type="datetime1">
              <a:rPr lang="en-US" smtClean="0"/>
              <a:pPr>
                <a:defRPr/>
              </a:pPr>
              <a:t>5/8/17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048B6B4-FD91-554A-8A8B-94E36909872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DA9FBEFB-F256-CA42-B406-8B1536647142}" type="datetime1">
              <a:rPr lang="en-US" smtClean="0"/>
              <a:pPr>
                <a:defRPr/>
              </a:pPr>
              <a:t>5/8/17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pPr>
              <a:defRPr/>
            </a:pPr>
            <a:fld id="{4B5D79C6-81A6-964D-AD88-3589CF0A27F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www.nifc.gov/nicc/sitreprt.pdf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www.nifc.gov/nicc/sitreprt.pdf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www.nifc.gov/nicc/sitreprt.pdf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www.nifc.gov/nicc/sitreprt.pdf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hyperlink" Target="https://www.nifc.gov/nicc/sitreprt.pdf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ready.arl.noaa.gov/HYSPLIT.php" TargetMode="External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irfire.org/data/bluesky-daily/" TargetMode="External"/><Relationship Id="rId4" Type="http://schemas.openxmlformats.org/officeDocument/2006/relationships/hyperlink" Target="http://playground.airfire.org/" TargetMode="External"/><Relationship Id="rId5" Type="http://schemas.openxmlformats.org/officeDocument/2006/relationships/hyperlink" Target="http://ready.arl.noaa.gov/HYSPLIT.php" TargetMode="External"/><Relationship Id="rId6" Type="http://schemas.openxmlformats.org/officeDocument/2006/relationships/hyperlink" Target="http://lar.wsu.edu/airpact/" TargetMode="External"/><Relationship Id="rId7" Type="http://schemas.openxmlformats.org/officeDocument/2006/relationships/hyperlink" Target="https://weather.gc.ca/firework/index_e.html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regonsmoke.blogspot.com" TargetMode="External"/><Relationship Id="rId4" Type="http://schemas.openxmlformats.org/officeDocument/2006/relationships/hyperlink" Target="http://californiasmokeinfo.blogspot.com" TargetMode="External"/><Relationship Id="rId5" Type="http://schemas.openxmlformats.org/officeDocument/2006/relationships/hyperlink" Target="http://idsmoke.blogspot.com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asmoke.blogspot.com" TargetMode="External"/></Relationships>
</file>

<file path=ppt/slides/_rels/slide3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jpeg"/><Relationship Id="rId20" Type="http://schemas.openxmlformats.org/officeDocument/2006/relationships/image" Target="../media/image33.png"/><Relationship Id="rId10" Type="http://schemas.openxmlformats.org/officeDocument/2006/relationships/hyperlink" Target="http://www.doi.gov/" TargetMode="External"/><Relationship Id="rId11" Type="http://schemas.openxmlformats.org/officeDocument/2006/relationships/image" Target="../media/image26.jpeg"/><Relationship Id="rId12" Type="http://schemas.openxmlformats.org/officeDocument/2006/relationships/hyperlink" Target="http://www.forestsandrangelands.gov/" TargetMode="External"/><Relationship Id="rId13" Type="http://schemas.openxmlformats.org/officeDocument/2006/relationships/image" Target="../media/image27.jpeg"/><Relationship Id="rId14" Type="http://schemas.openxmlformats.org/officeDocument/2006/relationships/hyperlink" Target="http://www.noaa.gov/" TargetMode="External"/><Relationship Id="rId15" Type="http://schemas.openxmlformats.org/officeDocument/2006/relationships/image" Target="../media/image28.jpeg"/><Relationship Id="rId16" Type="http://schemas.openxmlformats.org/officeDocument/2006/relationships/image" Target="../media/image29.wmf"/><Relationship Id="rId17" Type="http://schemas.openxmlformats.org/officeDocument/2006/relationships/image" Target="../media/image30.png"/><Relationship Id="rId18" Type="http://schemas.openxmlformats.org/officeDocument/2006/relationships/image" Target="../media/image31.jpeg"/><Relationship Id="rId19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2" Type="http://schemas.openxmlformats.org/officeDocument/2006/relationships/hyperlink" Target="mailto:smoneill@fs.fed.us" TargetMode="External"/><Relationship Id="rId3" Type="http://schemas.openxmlformats.org/officeDocument/2006/relationships/hyperlink" Target="mailto:susan.m.oneill@gmail.com" TargetMode="External"/><Relationship Id="rId4" Type="http://schemas.openxmlformats.org/officeDocument/2006/relationships/hyperlink" Target="http://www.nasa.gov/" TargetMode="External"/><Relationship Id="rId5" Type="http://schemas.openxmlformats.org/officeDocument/2006/relationships/image" Target="../media/image23.jpeg"/><Relationship Id="rId6" Type="http://schemas.openxmlformats.org/officeDocument/2006/relationships/hyperlink" Target="http://www.epa.gov/" TargetMode="External"/><Relationship Id="rId7" Type="http://schemas.openxmlformats.org/officeDocument/2006/relationships/image" Target="../media/image24.jpeg"/><Relationship Id="rId8" Type="http://schemas.openxmlformats.org/officeDocument/2006/relationships/hyperlink" Target="http://www.fs.fed.us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eather.msfc.nasa.gov/GOES/goeseastconus.html" TargetMode="External"/><Relationship Id="rId4" Type="http://schemas.openxmlformats.org/officeDocument/2006/relationships/hyperlink" Target="http://rammb.cira.colostate.edu/dev/lindsey/loops/" TargetMode="External"/><Relationship Id="rId5" Type="http://schemas.openxmlformats.org/officeDocument/2006/relationships/hyperlink" Target="http://www.ssd.noaa.gov/PS/FIRE/sat_west.html" TargetMode="External"/><Relationship Id="rId6" Type="http://schemas.openxmlformats.org/officeDocument/2006/relationships/hyperlink" Target="http://inciweb.nwcg.gov" TargetMode="External"/><Relationship Id="rId7" Type="http://schemas.openxmlformats.org/officeDocument/2006/relationships/hyperlink" Target="http://www.airnowtech.org" TargetMode="External"/><Relationship Id="rId8" Type="http://schemas.openxmlformats.org/officeDocument/2006/relationships/hyperlink" Target="http://www.wrcc.dri.edu/cgi-bin/smoke.pl" TargetMode="External"/><Relationship Id="rId9" Type="http://schemas.openxmlformats.org/officeDocument/2006/relationships/hyperlink" Target="https://www.star.nesdis.noaa.gov/smcd/spb/aq/index.php?product_id=0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eather.msfc.nasa.gov/GOES/goeswestpacus.html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Smoke Modeling and Information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Smoke Model Interpretation</a:t>
            </a:r>
          </a:p>
          <a:p>
            <a:r>
              <a:rPr lang="en-US" dirty="0" smtClean="0"/>
              <a:t>Unit 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31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am I looking at to evaluate the models?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6600" y="1943100"/>
            <a:ext cx="77851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Visible satellite imagery (look at several!) – compare where smoke from your fire is this morning compared with yesterday’s model run</a:t>
            </a:r>
          </a:p>
          <a:p>
            <a:pPr marL="342900" indent="-342900">
              <a:buAutoNum type="arabicPeriod"/>
            </a:pPr>
            <a:r>
              <a:rPr lang="en-US" dirty="0" smtClean="0"/>
              <a:t>This morning’s </a:t>
            </a:r>
            <a:r>
              <a:rPr lang="en-US" dirty="0"/>
              <a:t>sit report (</a:t>
            </a:r>
            <a:r>
              <a:rPr lang="en-US" dirty="0">
                <a:hlinkClick r:id="rId2"/>
              </a:rPr>
              <a:t>https://www.nifc.gov/nicc/</a:t>
            </a:r>
            <a:r>
              <a:rPr lang="en-US" dirty="0" smtClean="0">
                <a:hlinkClick r:id="rId2"/>
              </a:rPr>
              <a:t>sitreprt.pdf</a:t>
            </a:r>
            <a:r>
              <a:rPr lang="en-US" dirty="0" smtClean="0"/>
              <a:t>) - see how many acres consumed on your fire yesterday – can compare with the number of acres used in this morning’s </a:t>
            </a:r>
            <a:r>
              <a:rPr lang="en-US" dirty="0" err="1" smtClean="0"/>
              <a:t>BlueSky</a:t>
            </a:r>
            <a:r>
              <a:rPr lang="en-US" dirty="0" smtClean="0"/>
              <a:t> run.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470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00" y="1498600"/>
            <a:ext cx="8356600" cy="3848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7100" y="825500"/>
            <a:ext cx="763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Southern Idaho fires – Summer/Fall 2012</a:t>
            </a:r>
          </a:p>
        </p:txBody>
      </p:sp>
    </p:spTree>
    <p:extLst>
      <p:ext uri="{BB962C8B-B14F-4D97-AF65-F5344CB8AC3E}">
        <p14:creationId xmlns:p14="http://schemas.microsoft.com/office/powerpoint/2010/main" val="16055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015" y="382340"/>
            <a:ext cx="7609840" cy="6534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66378" y="-4"/>
            <a:ext cx="5626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100% estimated fire growth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24182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705" y="368685"/>
            <a:ext cx="7600950" cy="652526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66378" y="-4"/>
            <a:ext cx="56260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3</a:t>
            </a:r>
            <a:r>
              <a:rPr lang="en-US" sz="2000" dirty="0" smtClean="0"/>
              <a:t>00% estimated fire growth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39077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am I looking at to evaluate the models?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6600" y="1943100"/>
            <a:ext cx="7785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Visible satellite imagery (look at several!) – compare where smoke from your fire is this morning compared with yesterday’s model run</a:t>
            </a:r>
          </a:p>
          <a:p>
            <a:pPr marL="342900" indent="-342900">
              <a:buAutoNum type="arabicPeriod"/>
            </a:pPr>
            <a:r>
              <a:rPr lang="en-US" dirty="0" smtClean="0"/>
              <a:t>This morning’s </a:t>
            </a:r>
            <a:r>
              <a:rPr lang="en-US" dirty="0"/>
              <a:t>sit report (</a:t>
            </a:r>
            <a:r>
              <a:rPr lang="en-US" dirty="0">
                <a:hlinkClick r:id="rId2"/>
              </a:rPr>
              <a:t>https://www.nifc.gov/nicc/</a:t>
            </a:r>
            <a:r>
              <a:rPr lang="en-US" dirty="0" smtClean="0">
                <a:hlinkClick r:id="rId2"/>
              </a:rPr>
              <a:t>sitreprt.pdf</a:t>
            </a:r>
            <a:r>
              <a:rPr lang="en-US" dirty="0" smtClean="0"/>
              <a:t>) - see how many acres consumed on your fire yesterday</a:t>
            </a:r>
          </a:p>
          <a:p>
            <a:pPr marL="342900" indent="-342900">
              <a:buAutoNum type="arabicPeriod"/>
            </a:pPr>
            <a:r>
              <a:rPr lang="en-US" dirty="0" smtClean="0"/>
              <a:t>Current </a:t>
            </a:r>
            <a:r>
              <a:rPr lang="en-US" dirty="0"/>
              <a:t>PM</a:t>
            </a:r>
            <a:r>
              <a:rPr lang="en-US" baseline="-25000" dirty="0"/>
              <a:t>2.5</a:t>
            </a:r>
            <a:r>
              <a:rPr lang="en-US" dirty="0"/>
              <a:t> monitoring data – compare this morning’s values with yesterday’s model </a:t>
            </a:r>
            <a:r>
              <a:rPr lang="en-US" dirty="0" smtClean="0"/>
              <a:t>runs (you can download a csv file from the nearest monitor)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27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381000"/>
            <a:ext cx="8559800" cy="774700"/>
          </a:xfrm>
        </p:spPr>
        <p:txBody>
          <a:bodyPr/>
          <a:lstStyle/>
          <a:p>
            <a:r>
              <a:rPr lang="en-US" sz="2800" dirty="0" smtClean="0">
                <a:latin typeface="Arial" charset="0"/>
                <a:ea typeface="Arial" charset="0"/>
                <a:cs typeface="Arial" charset="0"/>
              </a:rPr>
              <a:t>Prescribed burns outside Bend, OR, May 4 - 6 2015</a:t>
            </a:r>
            <a:endParaRPr lang="en-US" sz="28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0893" y="1393190"/>
            <a:ext cx="4976813" cy="410765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/>
          <p:cNvSpPr txBox="1"/>
          <p:nvPr/>
        </p:nvSpPr>
        <p:spPr>
          <a:xfrm>
            <a:off x="444500" y="5740400"/>
            <a:ext cx="835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1-hr PM2.5 concentrations predicted by the </a:t>
            </a:r>
            <a:r>
              <a:rPr lang="en-US" dirty="0" err="1"/>
              <a:t>BlueSky</a:t>
            </a:r>
            <a:r>
              <a:rPr lang="en-US" dirty="0"/>
              <a:t> smoke modeling framework May 4, 2015 at 1400 PDT </a:t>
            </a:r>
          </a:p>
        </p:txBody>
      </p:sp>
    </p:spTree>
    <p:extLst>
      <p:ext uri="{BB962C8B-B14F-4D97-AF65-F5344CB8AC3E}">
        <p14:creationId xmlns:p14="http://schemas.microsoft.com/office/powerpoint/2010/main" val="539983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031" y="279399"/>
            <a:ext cx="8585200" cy="5854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Straight Arrow Connector 6"/>
          <p:cNvCxnSpPr/>
          <p:nvPr/>
        </p:nvCxnSpPr>
        <p:spPr>
          <a:xfrm>
            <a:off x="1714500" y="5029200"/>
            <a:ext cx="0" cy="1333500"/>
          </a:xfrm>
          <a:prstGeom prst="straightConnector1">
            <a:avLst/>
          </a:prstGeom>
          <a:ln w="25400">
            <a:solidFill>
              <a:srgbClr val="0070C0"/>
            </a:solidFill>
            <a:headEnd type="triangle"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959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am I looking at to evaluate the models?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6600" y="1943100"/>
            <a:ext cx="77851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Visible satellite imagery (look at several!) – compare where smoke from your fire is this morning compared with yesterday’s model run</a:t>
            </a:r>
          </a:p>
          <a:p>
            <a:pPr marL="342900" indent="-342900">
              <a:buAutoNum type="arabicPeriod"/>
            </a:pPr>
            <a:r>
              <a:rPr lang="en-US" dirty="0" smtClean="0"/>
              <a:t>This morning’s </a:t>
            </a:r>
            <a:r>
              <a:rPr lang="en-US" dirty="0"/>
              <a:t>sit report (</a:t>
            </a:r>
            <a:r>
              <a:rPr lang="en-US" dirty="0">
                <a:hlinkClick r:id="rId2"/>
              </a:rPr>
              <a:t>https://www.nifc.gov/nicc/</a:t>
            </a:r>
            <a:r>
              <a:rPr lang="en-US" dirty="0" smtClean="0">
                <a:hlinkClick r:id="rId2"/>
              </a:rPr>
              <a:t>sitreprt.pdf</a:t>
            </a:r>
            <a:r>
              <a:rPr lang="en-US" dirty="0" smtClean="0"/>
              <a:t>) - see how many acres consumed on your fire yesterday</a:t>
            </a:r>
          </a:p>
          <a:p>
            <a:pPr marL="342900" indent="-342900">
              <a:buAutoNum type="arabicPeriod"/>
            </a:pPr>
            <a:r>
              <a:rPr lang="en-US" dirty="0" smtClean="0"/>
              <a:t>Current </a:t>
            </a:r>
            <a:r>
              <a:rPr lang="en-US" dirty="0"/>
              <a:t>PM</a:t>
            </a:r>
            <a:r>
              <a:rPr lang="en-US" baseline="-25000" dirty="0"/>
              <a:t>2.5</a:t>
            </a:r>
            <a:r>
              <a:rPr lang="en-US" dirty="0"/>
              <a:t> monitoring data – compare this morning’s values with yesterday’s model </a:t>
            </a:r>
            <a:r>
              <a:rPr lang="en-US" dirty="0" smtClean="0"/>
              <a:t>runs</a:t>
            </a:r>
          </a:p>
          <a:p>
            <a:pPr marL="342900" indent="-342900">
              <a:buAutoNum type="arabicPeriod"/>
            </a:pPr>
            <a:r>
              <a:rPr lang="en-US" dirty="0" smtClean="0"/>
              <a:t>Today’s model runs (seek out highest resolution available) – how do they compare with yesterday’s model runs? Is your fire missing from today’s run (cloud cover, e.g.)? Try Playground.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124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22" y="698500"/>
            <a:ext cx="9144000" cy="614013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0100" y="12700"/>
            <a:ext cx="79629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BlueSky</a:t>
            </a:r>
            <a:r>
              <a:rPr lang="en-US" sz="2400" dirty="0" smtClean="0"/>
              <a:t> Playground – allows users to do custom runs</a:t>
            </a:r>
            <a:endParaRPr lang="en-US" dirty="0" smtClean="0"/>
          </a:p>
          <a:p>
            <a:pPr algn="ctr"/>
            <a:r>
              <a:rPr lang="en-US" dirty="0" err="1" smtClean="0"/>
              <a:t>playground.airfire.org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422" y="3206435"/>
            <a:ext cx="4801870" cy="3583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2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57200"/>
            <a:ext cx="8229600" cy="1600200"/>
          </a:xfrm>
        </p:spPr>
        <p:txBody>
          <a:bodyPr tIns="45720"/>
          <a:lstStyle/>
          <a:p>
            <a:r>
              <a:rPr lang="en-US" dirty="0" err="1" smtClean="0"/>
              <a:t>BlueSky</a:t>
            </a:r>
            <a:r>
              <a:rPr lang="en-US" dirty="0" smtClean="0"/>
              <a:t> Custom Runs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3977" y="2453176"/>
            <a:ext cx="8132823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Better information on fire location/size/growth rate/timing/fuels (</a:t>
            </a:r>
            <a:r>
              <a:rPr lang="en-US" sz="2400" dirty="0" err="1" smtClean="0"/>
              <a:t>e.g.information</a:t>
            </a:r>
            <a:r>
              <a:rPr lang="en-US" sz="2400" dirty="0" smtClean="0"/>
              <a:t> coming from WFDSS and/or ARAs)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Higher resolution met available (e.g. NAM 1km FW domains)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Special projects/studies (e.g. Bend smoke intrusions)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00100" y="1600200"/>
            <a:ext cx="742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Reasons to request a custom run include: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8467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"/>
            <a:ext cx="9144000" cy="62373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95287"/>
            <a:ext cx="8229600" cy="1139825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Questions for You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76300"/>
            <a:ext cx="8229600" cy="4530725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Why are you running and/or using smoke models?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What information/data do you need from a smoke model?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How will you use that information?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How do you determine if the model output is “good?”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What do you do if the model output is “not good?”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322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5224" y="219456"/>
            <a:ext cx="6208029" cy="6638544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2937690"/>
            <a:ext cx="2380244" cy="2939151"/>
          </a:xfrm>
        </p:spPr>
        <p:txBody>
          <a:bodyPr/>
          <a:lstStyle/>
          <a:p>
            <a:r>
              <a:rPr lang="en-US" dirty="0" smtClean="0"/>
              <a:t>PNW </a:t>
            </a:r>
            <a:br>
              <a:rPr lang="en-US" dirty="0" smtClean="0"/>
            </a:br>
            <a:r>
              <a:rPr lang="en-US" dirty="0" smtClean="0"/>
              <a:t>4km</a:t>
            </a:r>
          </a:p>
          <a:p>
            <a:r>
              <a:rPr lang="en-US" dirty="0" smtClean="0"/>
              <a:t>10/6/2014 5am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51303" y="932187"/>
            <a:ext cx="2486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Daily scheduled </a:t>
            </a:r>
            <a:r>
              <a:rPr lang="en-US" sz="2400" dirty="0" err="1" smtClean="0"/>
              <a:t>BlueSky</a:t>
            </a:r>
            <a:r>
              <a:rPr lang="en-US" sz="2400" dirty="0" smtClean="0"/>
              <a:t> run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70842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2505370"/>
            <a:ext cx="2339709" cy="2952661"/>
          </a:xfrm>
        </p:spPr>
        <p:txBody>
          <a:bodyPr/>
          <a:lstStyle/>
          <a:p>
            <a:r>
              <a:rPr lang="en-US" dirty="0" smtClean="0"/>
              <a:t>NWS 1km</a:t>
            </a:r>
          </a:p>
          <a:p>
            <a:r>
              <a:rPr lang="en-US" dirty="0" smtClean="0"/>
              <a:t>10/6/2014 5am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2024" y="217612"/>
            <a:ext cx="6211975" cy="66403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1303" y="932187"/>
            <a:ext cx="2486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Custom hi-res </a:t>
            </a:r>
            <a:r>
              <a:rPr lang="en-US" sz="2400" dirty="0" err="1" smtClean="0"/>
              <a:t>BlueSky</a:t>
            </a:r>
            <a:r>
              <a:rPr lang="en-US" sz="2400" dirty="0" smtClean="0"/>
              <a:t> run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7522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am I looking at to evaluate the models?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6600" y="1943100"/>
            <a:ext cx="77851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Visible satellite imagery (look at several!) – compare where smoke from your fire is this morning compared with yesterday’s model run</a:t>
            </a:r>
          </a:p>
          <a:p>
            <a:pPr marL="342900" indent="-342900">
              <a:buAutoNum type="arabicPeriod"/>
            </a:pPr>
            <a:r>
              <a:rPr lang="en-US" dirty="0" smtClean="0"/>
              <a:t>This morning’s </a:t>
            </a:r>
            <a:r>
              <a:rPr lang="en-US" dirty="0"/>
              <a:t>sit report (</a:t>
            </a:r>
            <a:r>
              <a:rPr lang="en-US" dirty="0">
                <a:hlinkClick r:id="rId2"/>
              </a:rPr>
              <a:t>https://www.nifc.gov/nicc/</a:t>
            </a:r>
            <a:r>
              <a:rPr lang="en-US" dirty="0" smtClean="0">
                <a:hlinkClick r:id="rId2"/>
              </a:rPr>
              <a:t>sitreprt.pdf</a:t>
            </a:r>
            <a:r>
              <a:rPr lang="en-US" dirty="0" smtClean="0"/>
              <a:t>) - see how many acres consumed on your fire yesterday</a:t>
            </a:r>
          </a:p>
          <a:p>
            <a:pPr marL="342900" indent="-342900">
              <a:buAutoNum type="arabicPeriod"/>
            </a:pPr>
            <a:r>
              <a:rPr lang="en-US" dirty="0" smtClean="0"/>
              <a:t>Current </a:t>
            </a:r>
            <a:r>
              <a:rPr lang="en-US" dirty="0"/>
              <a:t>PM</a:t>
            </a:r>
            <a:r>
              <a:rPr lang="en-US" baseline="-25000" dirty="0"/>
              <a:t>2.5</a:t>
            </a:r>
            <a:r>
              <a:rPr lang="en-US" dirty="0"/>
              <a:t> monitoring data – compare this morning’s values with yesterday’s model </a:t>
            </a:r>
            <a:r>
              <a:rPr lang="en-US" dirty="0" smtClean="0"/>
              <a:t>runs</a:t>
            </a:r>
          </a:p>
          <a:p>
            <a:pPr marL="342900" indent="-342900">
              <a:buAutoNum type="arabicPeriod"/>
            </a:pPr>
            <a:r>
              <a:rPr lang="en-US" dirty="0" smtClean="0"/>
              <a:t>Today’s model runs (seek out highest resolution available) – how do they compare with yesterday’s model runs? Is your fire missing from today’s run (cloud cover, e.g.)? Try Playground.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Look at today’s weather forecasts – are they consistent with the model runs? Look at forecasts of mixing heights to select heights for your trajectories</a:t>
            </a:r>
            <a:r>
              <a:rPr lang="en-US" dirty="0" smtClean="0"/>
              <a:t>.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843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2800" y="1638300"/>
            <a:ext cx="7353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Planetary Boundary Layer</a:t>
            </a:r>
            <a:endParaRPr lang="en-US" dirty="0"/>
          </a:p>
          <a:p>
            <a:r>
              <a:rPr lang="en-US" dirty="0"/>
              <a:t>The layer within the atmosphere between 1 km and the earth's surface where friction affects wind speed and wind direction.</a:t>
            </a:r>
            <a:endParaRPr lang="en-US" b="1" dirty="0" smtClean="0"/>
          </a:p>
          <a:p>
            <a:endParaRPr lang="en-US" b="1" dirty="0"/>
          </a:p>
          <a:p>
            <a:endParaRPr lang="en-US" b="1" dirty="0" smtClean="0"/>
          </a:p>
          <a:p>
            <a:r>
              <a:rPr lang="en-US" b="1" dirty="0" smtClean="0"/>
              <a:t>Mixing </a:t>
            </a:r>
            <a:r>
              <a:rPr lang="en-US" b="1" dirty="0"/>
              <a:t>Heights</a:t>
            </a:r>
            <a:endParaRPr lang="en-US" dirty="0"/>
          </a:p>
          <a:p>
            <a:r>
              <a:rPr lang="en-US" dirty="0"/>
              <a:t>The height to which a parcel of air, or a column of smoke, will rise, mix or disperse. A column of smoke will remain trapped below this height.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2800" y="533400"/>
            <a:ext cx="7353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/>
              <a:t>www.weather.gov</a:t>
            </a:r>
            <a:r>
              <a:rPr lang="en-US" sz="2400" dirty="0" smtClean="0"/>
              <a:t>/glossary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2870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0"/>
            <a:ext cx="615903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14500" y="6184900"/>
            <a:ext cx="5219700" cy="584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3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01700"/>
            <a:ext cx="9144000" cy="5053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22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am I looking at to evaluate the models?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6600" y="1943100"/>
            <a:ext cx="77851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Visible satellite imagery (look at several!) – compare where smoke from your fire is this morning compared with yesterday’s model run</a:t>
            </a:r>
          </a:p>
          <a:p>
            <a:pPr marL="342900" indent="-342900">
              <a:buAutoNum type="arabicPeriod"/>
            </a:pPr>
            <a:r>
              <a:rPr lang="en-US" dirty="0" smtClean="0"/>
              <a:t>This morning’s </a:t>
            </a:r>
            <a:r>
              <a:rPr lang="en-US" dirty="0"/>
              <a:t>sit report (</a:t>
            </a:r>
            <a:r>
              <a:rPr lang="en-US" dirty="0">
                <a:hlinkClick r:id="rId2"/>
              </a:rPr>
              <a:t>https://www.nifc.gov/nicc/</a:t>
            </a:r>
            <a:r>
              <a:rPr lang="en-US" dirty="0" smtClean="0">
                <a:hlinkClick r:id="rId2"/>
              </a:rPr>
              <a:t>sitreprt.pdf</a:t>
            </a:r>
            <a:r>
              <a:rPr lang="en-US" dirty="0" smtClean="0"/>
              <a:t>) - see how many acres consumed on your fire yesterday</a:t>
            </a:r>
          </a:p>
          <a:p>
            <a:pPr marL="342900" indent="-342900">
              <a:buAutoNum type="arabicPeriod"/>
            </a:pPr>
            <a:r>
              <a:rPr lang="en-US" dirty="0" smtClean="0"/>
              <a:t>Current </a:t>
            </a:r>
            <a:r>
              <a:rPr lang="en-US" dirty="0"/>
              <a:t>PM</a:t>
            </a:r>
            <a:r>
              <a:rPr lang="en-US" baseline="-25000" dirty="0"/>
              <a:t>2.5</a:t>
            </a:r>
            <a:r>
              <a:rPr lang="en-US" dirty="0"/>
              <a:t> monitoring data – compare this morning’s values with yesterday’s model </a:t>
            </a:r>
            <a:r>
              <a:rPr lang="en-US" dirty="0" smtClean="0"/>
              <a:t>runs</a:t>
            </a:r>
          </a:p>
          <a:p>
            <a:pPr marL="342900" indent="-342900">
              <a:buAutoNum type="arabicPeriod"/>
            </a:pPr>
            <a:r>
              <a:rPr lang="en-US" dirty="0" smtClean="0"/>
              <a:t>Today’s model runs (seek out highest resolution available) – how do they compare with yesterday’s model runs? Is your fire missing from today’s run (cloud cover, e.g.)? Try Playground.</a:t>
            </a:r>
          </a:p>
          <a:p>
            <a:pPr marL="342900" indent="-342900">
              <a:buAutoNum type="arabicPeriod"/>
            </a:pPr>
            <a:r>
              <a:rPr lang="en-US" dirty="0" smtClean="0"/>
              <a:t>Look at today’s weather forecasts – are they consistent with the model runs? Look at forecasts of mixing heights to select heights for your trajectories.</a:t>
            </a:r>
          </a:p>
          <a:p>
            <a:pPr marL="342900" indent="-342900">
              <a:buAutoNum type="arabicPeriod"/>
            </a:pPr>
            <a:r>
              <a:rPr lang="en-US" dirty="0" smtClean="0"/>
              <a:t>Run </a:t>
            </a:r>
            <a:r>
              <a:rPr lang="en-US" dirty="0"/>
              <a:t>some trajectories.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400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98600" y="88900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t</a:t>
            </a:r>
            <a:r>
              <a:rPr lang="en-US" sz="2400" dirty="0" err="1" smtClean="0"/>
              <a:t>ools.airfire.org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2950"/>
            <a:ext cx="9144000" cy="53721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6438900" y="4737100"/>
            <a:ext cx="317500" cy="8001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3994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0710"/>
            <a:ext cx="9144000" cy="53765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22900" y="2159000"/>
            <a:ext cx="3556000" cy="9652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1220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39825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NOAA HYSPLIT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152400" y="1447800"/>
            <a:ext cx="4387510" cy="5334000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/>
              <a:t>Dispersion</a:t>
            </a:r>
            <a:br>
              <a:rPr lang="en-US" sz="2400" dirty="0" smtClean="0"/>
            </a:br>
            <a:endParaRPr lang="en-US" sz="2400" dirty="0" smtClean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/>
              <a:t>Trajectory – Simulates where a parcel of air would travel, given: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 smtClean="0"/>
              <a:t>A Release Location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 smtClean="0"/>
              <a:t>Release Height</a:t>
            </a:r>
          </a:p>
          <a:p>
            <a:pPr lvl="1" eaLnBrk="1" hangingPunct="1">
              <a:lnSpc>
                <a:spcPct val="80000"/>
              </a:lnSpc>
              <a:defRPr/>
            </a:pPr>
            <a:r>
              <a:rPr lang="en-US" sz="2400" dirty="0" smtClean="0"/>
              <a:t>Date and Time</a:t>
            </a:r>
            <a:br>
              <a:rPr lang="en-US" sz="2400" dirty="0" smtClean="0"/>
            </a:br>
            <a:endParaRPr lang="en-US" sz="2400" dirty="0"/>
          </a:p>
          <a:p>
            <a:pPr eaLnBrk="1" hangingPunct="1">
              <a:lnSpc>
                <a:spcPct val="80000"/>
              </a:lnSpc>
              <a:defRPr/>
            </a:pPr>
            <a:r>
              <a:rPr lang="en-US" sz="2400" dirty="0" smtClean="0"/>
              <a:t>Many meteorological choices</a:t>
            </a:r>
            <a:br>
              <a:rPr lang="en-US" sz="2400" dirty="0" smtClean="0"/>
            </a:br>
            <a:endParaRPr lang="en-US" sz="2400" dirty="0" smtClean="0"/>
          </a:p>
          <a:p>
            <a:pPr>
              <a:lnSpc>
                <a:spcPct val="80000"/>
              </a:lnSpc>
              <a:defRPr/>
            </a:pPr>
            <a:r>
              <a:rPr lang="en-US" sz="2400" dirty="0">
                <a:hlinkClick r:id="rId3"/>
              </a:rPr>
              <a:t>http://ready.arl.noaa.gov/</a:t>
            </a:r>
            <a:r>
              <a:rPr lang="en-US" sz="2400" dirty="0" smtClean="0">
                <a:hlinkClick r:id="rId3"/>
              </a:rPr>
              <a:t>HYSPLIT.php</a:t>
            </a:r>
            <a:r>
              <a:rPr lang="en-US" sz="2400" dirty="0" smtClean="0"/>
              <a:t> 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4587" y="1447800"/>
            <a:ext cx="4113213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8936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1119"/>
            <a:ext cx="9639300" cy="942181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</a:rPr>
              <a:t>Tools (Models) </a:t>
            </a:r>
            <a:r>
              <a:rPr lang="en-US" sz="3600" b="1" dirty="0" smtClean="0">
                <a:solidFill>
                  <a:schemeClr val="tx1"/>
                </a:solidFill>
                <a:effectLst/>
              </a:rPr>
              <a:t>Available Online</a:t>
            </a:r>
          </a:p>
        </p:txBody>
      </p:sp>
      <p:sp>
        <p:nvSpPr>
          <p:cNvPr id="22532" name="Rectangle 3"/>
          <p:cNvSpPr>
            <a:spLocks noGrp="1" noChangeArrowheads="1"/>
          </p:cNvSpPr>
          <p:nvPr>
            <p:ph idx="1"/>
          </p:nvPr>
        </p:nvSpPr>
        <p:spPr>
          <a:xfrm>
            <a:off x="711200" y="1079500"/>
            <a:ext cx="9004300" cy="4483100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sz="2400" dirty="0" err="1">
                <a:solidFill>
                  <a:srgbClr val="000000"/>
                </a:solidFill>
              </a:rPr>
              <a:t>BlueSky</a:t>
            </a:r>
            <a:r>
              <a:rPr lang="en-US" sz="2400" dirty="0">
                <a:solidFill>
                  <a:srgbClr val="000000"/>
                </a:solidFill>
              </a:rPr>
              <a:t> Wildfire Operational Runs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FFFFFF"/>
                </a:solidFill>
                <a:hlinkClick r:id="rId3"/>
              </a:rPr>
              <a:t>http:/</a:t>
            </a:r>
            <a:r>
              <a:rPr lang="en-US" sz="2400" dirty="0" smtClean="0">
                <a:solidFill>
                  <a:srgbClr val="FFFFFF"/>
                </a:solidFill>
                <a:hlinkClick r:id="rId3"/>
              </a:rPr>
              <a:t>/tools.airfire.org/</a:t>
            </a:r>
            <a:r>
              <a:rPr lang="en-US" sz="2400" dirty="0" smtClean="0">
                <a:solidFill>
                  <a:srgbClr val="FFFFFF"/>
                </a:solidFill>
              </a:rPr>
              <a:t/>
            </a:r>
            <a:br>
              <a:rPr lang="en-US" sz="2400" dirty="0" smtClean="0">
                <a:solidFill>
                  <a:srgbClr val="FFFFFF"/>
                </a:solidFill>
              </a:rPr>
            </a:br>
            <a:r>
              <a:rPr lang="en-US" sz="2400" dirty="0" smtClean="0">
                <a:solidFill>
                  <a:srgbClr val="FFFFFF"/>
                </a:solidFill>
              </a:rPr>
              <a:t> </a:t>
            </a:r>
            <a:endParaRPr lang="en-US" sz="2400" dirty="0">
              <a:solidFill>
                <a:srgbClr val="FFFFFF"/>
              </a:solidFill>
            </a:endParaRPr>
          </a:p>
          <a:p>
            <a:r>
              <a:rPr lang="en-US" sz="2400" dirty="0" err="1" smtClean="0">
                <a:solidFill>
                  <a:srgbClr val="000000"/>
                </a:solidFill>
                <a:effectLst/>
              </a:rPr>
              <a:t>BlueSky</a:t>
            </a:r>
            <a:r>
              <a:rPr lang="en-US" sz="2400" dirty="0" smtClean="0">
                <a:solidFill>
                  <a:srgbClr val="000000"/>
                </a:solidFill>
              </a:rPr>
              <a:t> Playground – Do your own smoke (PM</a:t>
            </a:r>
            <a:r>
              <a:rPr lang="en-US" sz="2400" baseline="-25000" dirty="0" smtClean="0">
                <a:solidFill>
                  <a:srgbClr val="000000"/>
                </a:solidFill>
              </a:rPr>
              <a:t>2.5</a:t>
            </a:r>
            <a:r>
              <a:rPr lang="en-US" sz="2400" dirty="0" smtClean="0">
                <a:solidFill>
                  <a:srgbClr val="000000"/>
                </a:solidFill>
              </a:rPr>
              <a:t>) modeling</a:t>
            </a:r>
            <a:r>
              <a:rPr lang="en-US" sz="2400" dirty="0">
                <a:solidFill>
                  <a:srgbClr val="000000"/>
                </a:solidFill>
              </a:rPr>
              <a:t/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FFFFFF"/>
                </a:solidFill>
                <a:hlinkClick r:id="rId3"/>
              </a:rPr>
              <a:t>http://tools.airfire.org</a:t>
            </a:r>
            <a:r>
              <a:rPr lang="en-US" sz="2400" dirty="0" smtClean="0">
                <a:solidFill>
                  <a:srgbClr val="FFFFFF"/>
                </a:solidFill>
                <a:hlinkClick r:id="rId4"/>
              </a:rPr>
              <a:t>/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  <a:br>
              <a:rPr lang="en-US" sz="2400" dirty="0" smtClean="0">
                <a:solidFill>
                  <a:srgbClr val="FFFFFF"/>
                </a:solidFill>
              </a:rPr>
            </a:br>
            <a:endParaRPr lang="en-US" sz="2400" dirty="0" smtClean="0">
              <a:solidFill>
                <a:srgbClr val="FFFFFF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  <a:effectLst/>
              </a:rPr>
              <a:t>NOAA HYSPLIT (Dispersion and Trajectories</a:t>
            </a:r>
            <a:r>
              <a:rPr lang="en-US" sz="2400" dirty="0" smtClean="0">
                <a:solidFill>
                  <a:srgbClr val="FFFFFF"/>
                </a:solidFill>
                <a:effectLst/>
              </a:rPr>
              <a:t>)</a:t>
            </a:r>
            <a:br>
              <a:rPr lang="en-US" sz="2400" dirty="0" smtClean="0">
                <a:solidFill>
                  <a:srgbClr val="FFFFFF"/>
                </a:solidFill>
                <a:effectLst/>
              </a:rPr>
            </a:br>
            <a:r>
              <a:rPr lang="en-US" sz="2400" dirty="0" smtClean="0">
                <a:solidFill>
                  <a:srgbClr val="FFFFFF"/>
                </a:solidFill>
                <a:hlinkClick r:id="rId5"/>
              </a:rPr>
              <a:t>http</a:t>
            </a:r>
            <a:r>
              <a:rPr lang="en-US" sz="2400" dirty="0">
                <a:solidFill>
                  <a:srgbClr val="FFFFFF"/>
                </a:solidFill>
                <a:hlinkClick r:id="rId5"/>
              </a:rPr>
              <a:t>://ready.arl.noaa.gov/</a:t>
            </a:r>
            <a:r>
              <a:rPr lang="en-US" sz="2400" dirty="0" smtClean="0">
                <a:solidFill>
                  <a:srgbClr val="FFFFFF"/>
                </a:solidFill>
                <a:hlinkClick r:id="rId5"/>
              </a:rPr>
              <a:t>HYSPLIT.php</a:t>
            </a:r>
            <a:r>
              <a:rPr lang="en-US" sz="2400" dirty="0" smtClean="0">
                <a:solidFill>
                  <a:srgbClr val="FFFFFF"/>
                </a:solidFill>
              </a:rPr>
              <a:t/>
            </a:r>
            <a:br>
              <a:rPr lang="en-US" sz="2400" dirty="0" smtClean="0">
                <a:solidFill>
                  <a:srgbClr val="FFFFFF"/>
                </a:solidFill>
              </a:rPr>
            </a:br>
            <a:endParaRPr lang="en-US" sz="2400" dirty="0" smtClean="0">
              <a:solidFill>
                <a:srgbClr val="FFFFFF"/>
              </a:solidFill>
              <a:effectLst/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AIRPACT (Physical and Chemical </a:t>
            </a:r>
            <a:r>
              <a:rPr lang="en-US" sz="2400" dirty="0">
                <a:solidFill>
                  <a:srgbClr val="000000"/>
                </a:solidFill>
              </a:rPr>
              <a:t>processes)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dirty="0">
                <a:solidFill>
                  <a:srgbClr val="FFFFFF"/>
                </a:solidFill>
                <a:hlinkClick r:id="rId6"/>
              </a:rPr>
              <a:t>http://lar.wsu.edu/airpact/introduction.html/</a:t>
            </a:r>
            <a:r>
              <a:rPr lang="en-US" sz="2400" dirty="0" smtClean="0">
                <a:solidFill>
                  <a:srgbClr val="FFFFFF"/>
                </a:solidFill>
              </a:rPr>
              <a:t> </a:t>
            </a:r>
          </a:p>
          <a:p>
            <a:endParaRPr lang="en-US" dirty="0">
              <a:solidFill>
                <a:srgbClr val="FFFFFF"/>
              </a:solidFill>
              <a:effectLst/>
            </a:endParaRPr>
          </a:p>
          <a:p>
            <a:r>
              <a:rPr lang="en-US" sz="2400" dirty="0" smtClean="0">
                <a:solidFill>
                  <a:srgbClr val="000000"/>
                </a:solidFill>
                <a:effectLst/>
              </a:rPr>
              <a:t>Firework (Canadian PM</a:t>
            </a:r>
            <a:r>
              <a:rPr lang="en-US" sz="2400" baseline="-25000" dirty="0" smtClean="0">
                <a:solidFill>
                  <a:srgbClr val="000000"/>
                </a:solidFill>
                <a:effectLst/>
              </a:rPr>
              <a:t>2.5</a:t>
            </a:r>
            <a:r>
              <a:rPr lang="en-US" sz="2400" dirty="0" smtClean="0">
                <a:solidFill>
                  <a:srgbClr val="000000"/>
                </a:solidFill>
                <a:effectLst/>
              </a:rPr>
              <a:t> predictions)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hlinkClick r:id="rId7"/>
              </a:rPr>
              <a:t>     https</a:t>
            </a:r>
            <a:r>
              <a:rPr lang="en-US" dirty="0">
                <a:solidFill>
                  <a:srgbClr val="000000"/>
                </a:solidFill>
                <a:hlinkClick r:id="rId7"/>
              </a:rPr>
              <a:t>://weather.gc.ca/firework/</a:t>
            </a:r>
            <a:r>
              <a:rPr lang="en-US" dirty="0" smtClean="0">
                <a:solidFill>
                  <a:srgbClr val="000000"/>
                </a:solidFill>
                <a:hlinkClick r:id="rId7"/>
              </a:rPr>
              <a:t>index_e.html</a:t>
            </a: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sz="2400" dirty="0" smtClean="0">
              <a:solidFill>
                <a:srgbClr val="000000"/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7954" y="6019799"/>
            <a:ext cx="3269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487189"/>
            <a:ext cx="91408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“Picking </a:t>
            </a:r>
            <a:r>
              <a:rPr lang="en-US" b="1" dirty="0"/>
              <a:t>a model of choice for the day is a little like speed-dating: too little time/information to make up the mind leading to regrets by the end of the date/shift</a:t>
            </a:r>
            <a:r>
              <a:rPr lang="en-US" b="1" dirty="0" smtClean="0"/>
              <a:t>.” </a:t>
            </a:r>
            <a:endParaRPr lang="en-US" b="1" dirty="0"/>
          </a:p>
          <a:p>
            <a:r>
              <a:rPr lang="en-US" b="1" dirty="0" smtClean="0"/>
              <a:t>- Wes Adkins, Meteorologist, National Weather Service, Juneau, AK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913927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2800" y="279400"/>
            <a:ext cx="749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Interpreting Model Runs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65100" y="914400"/>
            <a:ext cx="88773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/>
              <a:buChar char="•"/>
            </a:pPr>
            <a:r>
              <a:rPr lang="en-US" dirty="0" smtClean="0"/>
              <a:t>What question are you trying to answer? 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 smtClean="0"/>
              <a:t>When/where will smoke effects occur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 smtClean="0"/>
              <a:t>Will there be an </a:t>
            </a:r>
            <a:r>
              <a:rPr lang="en-US" dirty="0" err="1" smtClean="0"/>
              <a:t>exceedence</a:t>
            </a:r>
            <a:r>
              <a:rPr lang="en-US" dirty="0" smtClean="0"/>
              <a:t> of the AQ standards?</a:t>
            </a:r>
          </a:p>
          <a:p>
            <a:pPr marL="1200150" lvl="2" indent="-285750">
              <a:buFont typeface="Arial"/>
              <a:buChar char="•"/>
            </a:pPr>
            <a:r>
              <a:rPr lang="en-US" dirty="0" smtClean="0"/>
              <a:t>Anything else pertinent to your fire?</a:t>
            </a:r>
          </a:p>
          <a:p>
            <a:pPr marL="742950" lvl="1" indent="-285750">
              <a:buFont typeface="Arial"/>
              <a:buChar char="•"/>
            </a:pPr>
            <a:endParaRPr lang="en-US" dirty="0" smtClean="0"/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Get as much information as possible on what went into the model runs – includes fuels, weather, fire location, fire size, local knowledge, etc.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Familiarize yourself with model limitations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Familiarize yourself with monitor limitations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Compare different model outputs (different domains, resolutions, etc.)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Mentally adjust output to compensate for known inaccuracies (too many acres, dispersion down wrong drainage, etc.)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Think in terms of relative, rather absolute impacts (are concentrations higher/lower; more/less widespread than yesterday?).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12800" y="5638800"/>
            <a:ext cx="7493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No model is “bad.” All models are useful!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5945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759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2800"/>
            <a:ext cx="9144000" cy="52210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286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Carryover smoke – Forecast hour 24 from yesterday’s 00Z run</a:t>
            </a:r>
            <a:r>
              <a:rPr lang="is-IS" sz="2400" dirty="0" smtClean="0"/>
              <a:t>…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530572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0900"/>
            <a:ext cx="9144000" cy="515285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080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Carryover smoke </a:t>
            </a:r>
          </a:p>
          <a:p>
            <a:pPr algn="ctr"/>
            <a:r>
              <a:rPr lang="is-IS" sz="2400" dirty="0" smtClean="0"/>
              <a:t>…is used to “initial” today’s 00Z run.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2005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State Smoke Blogs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http://</a:t>
            </a:r>
            <a:r>
              <a:rPr lang="en-US" dirty="0" smtClean="0">
                <a:hlinkClick r:id="rId2"/>
              </a:rPr>
              <a:t>wasmoke.blogspot.com</a:t>
            </a:r>
            <a:endParaRPr lang="en-US" dirty="0" smtClean="0"/>
          </a:p>
          <a:p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www.oregonsmoke.blogspot.com</a:t>
            </a:r>
            <a:endParaRPr lang="en-US" dirty="0" smtClean="0"/>
          </a:p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californiasmokeinfo.blogspot.com</a:t>
            </a:r>
            <a:endParaRPr lang="en-US" dirty="0" smtClean="0"/>
          </a:p>
          <a:p>
            <a:r>
              <a:rPr lang="en-US" dirty="0">
                <a:hlinkClick r:id="rId5"/>
              </a:rPr>
              <a:t>http://</a:t>
            </a:r>
            <a:r>
              <a:rPr lang="en-US" dirty="0" smtClean="0">
                <a:hlinkClick r:id="rId5"/>
              </a:rPr>
              <a:t>idsmoke.blogspot.com</a:t>
            </a:r>
            <a:endParaRPr lang="en-US" dirty="0" smtClean="0"/>
          </a:p>
          <a:p>
            <a:r>
              <a:rPr lang="en-US" dirty="0" smtClean="0"/>
              <a:t>Probably others coming online in </a:t>
            </a:r>
            <a:r>
              <a:rPr lang="en-US" smtClean="0"/>
              <a:t>the future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688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5928781" y="183210"/>
            <a:ext cx="3072011" cy="76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9pPr>
          </a:lstStyle>
          <a:p>
            <a:pPr eaLnBrk="1" hangingPunct="1">
              <a:buNone/>
            </a:pPr>
            <a:r>
              <a:rPr lang="en-US" sz="4000" b="1" dirty="0" smtClean="0">
                <a:solidFill>
                  <a:schemeClr val="tx1"/>
                </a:solidFill>
                <a:effectLst/>
              </a:rPr>
              <a:t>Thank you!  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2397697" y="4502439"/>
            <a:ext cx="3289295" cy="1468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i="1" dirty="0" smtClean="0">
                <a:effectLst/>
              </a:rPr>
              <a:t>Susan O’Neill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i="1" dirty="0" smtClean="0">
                <a:effectLst/>
                <a:hlinkClick r:id="rId2"/>
              </a:rPr>
              <a:t>smoneill@fs.fed.us</a:t>
            </a:r>
            <a:endParaRPr lang="en-US" sz="2000" i="1" dirty="0">
              <a:effectLst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i="1" dirty="0" smtClean="0">
                <a:effectLst/>
                <a:hlinkClick r:id="rId3"/>
              </a:rPr>
              <a:t>susan.m.oneill@gmail.com</a:t>
            </a:r>
            <a:r>
              <a:rPr lang="en-US" sz="2000" i="1" dirty="0" smtClean="0">
                <a:effectLst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i="1" dirty="0" smtClean="0">
                <a:effectLst/>
              </a:rPr>
              <a:t>206-732-7851</a:t>
            </a:r>
          </a:p>
        </p:txBody>
      </p:sp>
      <p:pic>
        <p:nvPicPr>
          <p:cNvPr id="8" name="Picture 8" descr="http://www.getbluesky.org/images/logo_nasa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69205" y="6194349"/>
            <a:ext cx="83820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0" descr="http://www.getbluesky.org/images/logo_epa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0392" y="6194349"/>
            <a:ext cx="533400" cy="52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1" descr="http://www.getbluesky.org/images/USFS_logo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3530" y="6194349"/>
            <a:ext cx="5699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2" descr="http://www.getbluesky.org/images/DOI_logo.jpg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4301" y="6194349"/>
            <a:ext cx="609600" cy="59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3" descr="http://www.getbluesky.org/images/natfireplan_logo.jpg">
            <a:hlinkClick r:id="rId12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759805" y="6194349"/>
            <a:ext cx="876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4" descr="http://www.getbluesky.org/images/NOAA_logo.jpg">
            <a:hlinkClick r:id="rId14"/>
          </p:cNvPr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7261" y="6194349"/>
            <a:ext cx="533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5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83637" y="6194349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6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858931" y="6194349"/>
            <a:ext cx="2435762" cy="553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4" descr="jfsp_logo.jpg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6807" y="6194349"/>
            <a:ext cx="419100" cy="59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6" descr="ARRA.jpg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0750" y="6225329"/>
            <a:ext cx="527050" cy="5270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66015" y="202651"/>
            <a:ext cx="493596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Many thanks to a cast of thousands (OK, maybe 10’s).</a:t>
            </a:r>
            <a:r>
              <a:rPr lang="en-US" sz="2000" dirty="0"/>
              <a:t> </a:t>
            </a:r>
            <a:r>
              <a:rPr lang="en-US" sz="2000" dirty="0" smtClean="0"/>
              <a:t>Here’s an incomplete list (in no particular order):</a:t>
            </a:r>
          </a:p>
          <a:p>
            <a:endParaRPr lang="en-US" sz="2000" dirty="0"/>
          </a:p>
          <a:p>
            <a:r>
              <a:rPr lang="en-US" sz="2000" dirty="0" smtClean="0"/>
              <a:t>Sue Ferguson			Janice Peterson</a:t>
            </a:r>
          </a:p>
          <a:p>
            <a:r>
              <a:rPr lang="en-US" sz="2000" dirty="0" err="1" smtClean="0"/>
              <a:t>Sim</a:t>
            </a:r>
            <a:r>
              <a:rPr lang="en-US" sz="2000" dirty="0" smtClean="0"/>
              <a:t> Larkin				Miriam </a:t>
            </a:r>
            <a:r>
              <a:rPr lang="en-US" sz="2000" dirty="0" err="1" smtClean="0"/>
              <a:t>Rorig</a:t>
            </a:r>
            <a:endParaRPr lang="en-US" sz="2000" dirty="0" smtClean="0"/>
          </a:p>
          <a:p>
            <a:r>
              <a:rPr lang="en-US" sz="2000" dirty="0" smtClean="0"/>
              <a:t>Susan O’Neill			Robert Solomon</a:t>
            </a:r>
          </a:p>
          <a:p>
            <a:r>
              <a:rPr lang="en-US" sz="2000" dirty="0" smtClean="0"/>
              <a:t>Candace </a:t>
            </a:r>
            <a:r>
              <a:rPr lang="en-US" sz="2000" dirty="0" err="1" smtClean="0"/>
              <a:t>Krull</a:t>
            </a:r>
            <a:r>
              <a:rPr lang="en-US" sz="2000" dirty="0"/>
              <a:t>	</a:t>
            </a:r>
            <a:r>
              <a:rPr lang="en-US" sz="2000" dirty="0" smtClean="0"/>
              <a:t>		Joel </a:t>
            </a:r>
            <a:r>
              <a:rPr lang="en-US" sz="2000" dirty="0" err="1" smtClean="0"/>
              <a:t>Dubowy</a:t>
            </a:r>
            <a:endParaRPr lang="en-US" sz="2000" dirty="0" smtClean="0"/>
          </a:p>
          <a:p>
            <a:r>
              <a:rPr lang="en-US" sz="2000" dirty="0" smtClean="0"/>
              <a:t>Ramesh </a:t>
            </a:r>
            <a:r>
              <a:rPr lang="en-US" sz="2000" dirty="0" err="1" smtClean="0"/>
              <a:t>Narasimhan</a:t>
            </a:r>
            <a:r>
              <a:rPr lang="en-US" sz="2000" dirty="0"/>
              <a:t>	</a:t>
            </a:r>
            <a:r>
              <a:rPr lang="en-US" sz="2000" dirty="0" smtClean="0"/>
              <a:t>Pete </a:t>
            </a:r>
            <a:r>
              <a:rPr lang="en-US" sz="2000" dirty="0" err="1" smtClean="0"/>
              <a:t>Lahm</a:t>
            </a:r>
            <a:endParaRPr lang="en-US" sz="2000" dirty="0" smtClean="0"/>
          </a:p>
          <a:p>
            <a:r>
              <a:rPr lang="en-US" sz="2000" dirty="0" smtClean="0"/>
              <a:t>Roger </a:t>
            </a:r>
            <a:r>
              <a:rPr lang="en-US" sz="2000" dirty="0" err="1" smtClean="0"/>
              <a:t>Ottmar</a:t>
            </a:r>
            <a:r>
              <a:rPr lang="en-US" sz="2000" dirty="0"/>
              <a:t>	</a:t>
            </a:r>
            <a:r>
              <a:rPr lang="en-US" sz="2000" dirty="0" smtClean="0"/>
              <a:t>		Susan Prichard</a:t>
            </a:r>
          </a:p>
          <a:p>
            <a:r>
              <a:rPr lang="en-US" sz="2000" dirty="0" smtClean="0"/>
              <a:t>Sonoma Tech, Inc.</a:t>
            </a:r>
            <a:endParaRPr lang="en-US" sz="2000" dirty="0"/>
          </a:p>
        </p:txBody>
      </p:sp>
      <p:sp>
        <p:nvSpPr>
          <p:cNvPr id="19" name="Rectangle 4"/>
          <p:cNvSpPr txBox="1">
            <a:spLocks noChangeArrowheads="1"/>
          </p:cNvSpPr>
          <p:nvPr/>
        </p:nvSpPr>
        <p:spPr bwMode="auto">
          <a:xfrm>
            <a:off x="54048" y="4489420"/>
            <a:ext cx="3289295" cy="1468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l"/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pitchFamily="2" charset="2"/>
              <a:buChar char="l"/>
              <a:defRPr sz="24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l"/>
              <a:defRPr sz="2000">
                <a:solidFill>
                  <a:schemeClr val="tx1"/>
                </a:solidFill>
                <a:effectLst>
                  <a:outerShdw blurRad="38100" dist="38100" dir="2700000" algn="tl">
                    <a:srgbClr val="010199"/>
                  </a:outerShdw>
                </a:effectLst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i="1" dirty="0" smtClean="0">
                <a:effectLst/>
              </a:rPr>
              <a:t>Miriam Rorig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i="1" dirty="0" smtClean="0">
                <a:effectLst/>
                <a:hlinkClick r:id="rId2"/>
              </a:rPr>
              <a:t>mrorig@fs.fed.us</a:t>
            </a:r>
            <a:endParaRPr lang="en-US" sz="2000" i="1" dirty="0">
              <a:effectLst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i="1" dirty="0" smtClean="0">
                <a:effectLst/>
                <a:hlinkClick r:id="rId3"/>
              </a:rPr>
              <a:t>mrorig@gmail.com</a:t>
            </a:r>
            <a:r>
              <a:rPr lang="en-US" sz="2000" i="1" dirty="0" smtClean="0">
                <a:effectLst/>
              </a:rPr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000" i="1" dirty="0" smtClean="0">
                <a:effectLst/>
              </a:rPr>
              <a:t>206-732-7843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664057" y="1142270"/>
            <a:ext cx="3395312" cy="46752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0498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Online </a:t>
            </a:r>
            <a:r>
              <a:rPr lang="en-US" dirty="0"/>
              <a:t>T</a:t>
            </a:r>
            <a:r>
              <a:rPr lang="en-US" dirty="0" smtClean="0"/>
              <a:t>ools</a:t>
            </a:r>
            <a:endParaRPr lang="en-US" dirty="0"/>
          </a:p>
        </p:txBody>
      </p:sp>
      <p:pic>
        <p:nvPicPr>
          <p:cNvPr id="6" name="Content Placeholder 5" descr="ESampler_CascadeMiddleSchool_4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99" b="34499"/>
          <a:stretch>
            <a:fillRect/>
          </a:stretch>
        </p:blipFill>
        <p:spPr/>
      </p:pic>
      <p:sp>
        <p:nvSpPr>
          <p:cNvPr id="3" name="TextBox 2"/>
          <p:cNvSpPr txBox="1"/>
          <p:nvPr/>
        </p:nvSpPr>
        <p:spPr>
          <a:xfrm>
            <a:off x="540451" y="2542823"/>
            <a:ext cx="729523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Monitoring report page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“Easy” trajectory page</a:t>
            </a: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Ventilation Climate Information </a:t>
            </a:r>
            <a:r>
              <a:rPr lang="en-US" sz="2400" dirty="0" smtClean="0"/>
              <a:t>System</a:t>
            </a:r>
            <a:endParaRPr lang="en-US" sz="2400" dirty="0"/>
          </a:p>
          <a:p>
            <a:endParaRPr lang="en-US" sz="2400" dirty="0"/>
          </a:p>
          <a:p>
            <a:r>
              <a:rPr lang="en-US" sz="2400" dirty="0" smtClean="0"/>
              <a:t>Find these at:</a:t>
            </a:r>
          </a:p>
          <a:p>
            <a:r>
              <a:rPr lang="en-US" sz="2400" dirty="0" smtClean="0"/>
              <a:t>http://</a:t>
            </a:r>
            <a:r>
              <a:rPr lang="en-US" sz="2400" dirty="0" err="1"/>
              <a:t>t</a:t>
            </a:r>
            <a:r>
              <a:rPr lang="en-US" sz="2400" dirty="0" err="1" smtClean="0"/>
              <a:t>ools.airfire.org</a:t>
            </a:r>
            <a:r>
              <a:rPr lang="en-US" sz="2400" dirty="0" smtClean="0"/>
              <a:t>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094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Additional useful sites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Visible satellite imagery</a:t>
            </a:r>
          </a:p>
          <a:p>
            <a:pPr lvl="1">
              <a:buFont typeface="Courier New"/>
              <a:buChar char="o"/>
            </a:pPr>
            <a:r>
              <a:rPr lang="en-US" u="sng" dirty="0">
                <a:hlinkClick r:id="rId2"/>
              </a:rPr>
              <a:t>http://weather.msfc.nasa.gov/GOES/</a:t>
            </a:r>
            <a:r>
              <a:rPr lang="en-US" u="sng" dirty="0" smtClean="0">
                <a:hlinkClick r:id="rId2"/>
              </a:rPr>
              <a:t>goeswestpacus.html</a:t>
            </a:r>
            <a:endParaRPr lang="en-US" u="sng" dirty="0" smtClean="0"/>
          </a:p>
          <a:p>
            <a:pPr lvl="1">
              <a:buFont typeface="Courier New"/>
              <a:buChar char="o"/>
            </a:pPr>
            <a:r>
              <a:rPr lang="en-US" u="sng" dirty="0" smtClean="0">
                <a:hlinkClick r:id="rId3"/>
              </a:rPr>
              <a:t>http</a:t>
            </a:r>
            <a:r>
              <a:rPr lang="en-US" u="sng" dirty="0">
                <a:hlinkClick r:id="rId3"/>
              </a:rPr>
              <a:t>://weather.msfc.nasa.gov/GOES/</a:t>
            </a:r>
            <a:r>
              <a:rPr lang="en-US" u="sng" dirty="0" smtClean="0">
                <a:hlinkClick r:id="rId3"/>
              </a:rPr>
              <a:t>goeseastconus.html</a:t>
            </a:r>
            <a:endParaRPr lang="en-US" u="sng" dirty="0" smtClean="0"/>
          </a:p>
          <a:p>
            <a:pPr lvl="1">
              <a:buFont typeface="Courier New"/>
              <a:buChar char="o"/>
            </a:pPr>
            <a:r>
              <a:rPr lang="en-US" u="sng" dirty="0" smtClean="0">
                <a:hlinkClick r:id="rId4"/>
              </a:rPr>
              <a:t>http</a:t>
            </a:r>
            <a:r>
              <a:rPr lang="en-US" u="sng" dirty="0">
                <a:hlinkClick r:id="rId4"/>
              </a:rPr>
              <a:t>://rammb.cira.colostate.edu/dev/lindsey/loops/</a:t>
            </a:r>
            <a:endParaRPr lang="en-US" dirty="0"/>
          </a:p>
          <a:p>
            <a:pPr lvl="1"/>
            <a:r>
              <a:rPr lang="en-US" u="sng" dirty="0">
                <a:hlinkClick r:id="rId5"/>
              </a:rPr>
              <a:t>http://www.ssd.noaa.gov/PS/FIRE/sat_west.html</a:t>
            </a:r>
            <a:r>
              <a:rPr lang="en-US" dirty="0"/>
              <a:t> </a:t>
            </a:r>
            <a:endParaRPr lang="en-US" dirty="0" smtClean="0"/>
          </a:p>
          <a:p>
            <a:pPr lvl="1"/>
            <a:endParaRPr lang="en-US" dirty="0"/>
          </a:p>
          <a:p>
            <a:r>
              <a:rPr lang="en-US" dirty="0" smtClean="0"/>
              <a:t>Fire and AQ Information</a:t>
            </a:r>
          </a:p>
          <a:p>
            <a:pPr lvl="1"/>
            <a:r>
              <a:rPr lang="en-US" u="sng" dirty="0">
                <a:hlinkClick r:id="rId6"/>
              </a:rPr>
              <a:t>http://</a:t>
            </a:r>
            <a:r>
              <a:rPr lang="en-US" u="sng" dirty="0" smtClean="0">
                <a:hlinkClick r:id="rId6"/>
              </a:rPr>
              <a:t>inciweb.nwcg.gov</a:t>
            </a:r>
            <a:endParaRPr lang="en-US" u="sng" dirty="0" smtClean="0"/>
          </a:p>
          <a:p>
            <a:pPr lvl="1"/>
            <a:r>
              <a:rPr lang="en-US" u="sng" dirty="0" smtClean="0">
                <a:hlinkClick r:id="rId7"/>
              </a:rPr>
              <a:t>http</a:t>
            </a:r>
            <a:r>
              <a:rPr lang="en-US" u="sng" dirty="0">
                <a:hlinkClick r:id="rId7"/>
              </a:rPr>
              <a:t>://www.airnowtech.org</a:t>
            </a:r>
            <a:r>
              <a:rPr lang="en-US" dirty="0"/>
              <a:t> </a:t>
            </a:r>
          </a:p>
          <a:p>
            <a:pPr lvl="1"/>
            <a:r>
              <a:rPr lang="en-US" u="sng" dirty="0">
                <a:hlinkClick r:id="rId8"/>
              </a:rPr>
              <a:t>http://www.wrcc.dri.edu/cgi-bin/smoke.pl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>
                <a:hlinkClick r:id="rId9"/>
              </a:rPr>
              <a:t>https://</a:t>
            </a:r>
            <a:r>
              <a:rPr lang="en-US" dirty="0" smtClean="0">
                <a:hlinkClick r:id="rId9"/>
              </a:rPr>
              <a:t>www.star.nesdis.noaa.gov/smcd/spb/aq/index.php?product_id=0</a:t>
            </a:r>
            <a:r>
              <a:rPr lang="en-US" dirty="0" smtClean="0"/>
              <a:t> (IDEA- Infusing satellite Data into Environmental Applications)</a:t>
            </a:r>
            <a:endParaRPr lang="en-US" dirty="0" smtClean="0"/>
          </a:p>
          <a:p>
            <a:pPr lvl="1"/>
            <a:endParaRPr lang="en-US" dirty="0"/>
          </a:p>
          <a:p>
            <a:pPr lvl="1"/>
            <a:r>
              <a:rPr lang="en-US" dirty="0" err="1" smtClean="0"/>
              <a:t>Wildlandfiresmoke.net</a:t>
            </a:r>
            <a:r>
              <a:rPr lang="en-US" dirty="0" smtClean="0"/>
              <a:t>/resources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69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 bwMode="auto">
          <a:xfrm>
            <a:off x="1993899" y="36162"/>
            <a:ext cx="5534379" cy="1143000"/>
          </a:xfrm>
          <a:prstGeom prst="rect">
            <a:avLst/>
          </a:prstGeom>
          <a:solidFill>
            <a:schemeClr val="accent1">
              <a:lumMod val="20000"/>
              <a:lumOff val="80000"/>
              <a:alpha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  <a:normAutofit fontScale="75000" lnSpcReduction="20000"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defRPr>
            </a:lvl9pPr>
          </a:lstStyle>
          <a:p>
            <a:r>
              <a:rPr lang="en-US" sz="3200" dirty="0" smtClean="0">
                <a:solidFill>
                  <a:srgbClr val="000000"/>
                </a:solidFill>
              </a:rPr>
              <a:t>Daily </a:t>
            </a:r>
            <a:r>
              <a:rPr lang="en-US" sz="3200" dirty="0" err="1" smtClean="0">
                <a:solidFill>
                  <a:srgbClr val="000000"/>
                </a:solidFill>
              </a:rPr>
              <a:t>BlueSky</a:t>
            </a:r>
            <a:r>
              <a:rPr lang="en-US" sz="3200" dirty="0" smtClean="0">
                <a:solidFill>
                  <a:srgbClr val="000000"/>
                </a:solidFill>
              </a:rPr>
              <a:t> Production Runs</a:t>
            </a:r>
          </a:p>
          <a:p>
            <a:endParaRPr lang="en-US" sz="3200" dirty="0" smtClean="0">
              <a:solidFill>
                <a:srgbClr val="000000"/>
              </a:solidFill>
            </a:endParaRPr>
          </a:p>
          <a:p>
            <a:r>
              <a:rPr lang="en-US" sz="2400" dirty="0" smtClean="0">
                <a:solidFill>
                  <a:srgbClr val="000000"/>
                </a:solidFill>
              </a:rPr>
              <a:t>http://</a:t>
            </a:r>
            <a:r>
              <a:rPr lang="en-US" sz="2400" dirty="0" err="1" smtClean="0">
                <a:solidFill>
                  <a:srgbClr val="000000"/>
                </a:solidFill>
              </a:rPr>
              <a:t>www.airfire.org</a:t>
            </a:r>
            <a:r>
              <a:rPr lang="en-US" sz="2400" dirty="0" smtClean="0">
                <a:solidFill>
                  <a:srgbClr val="000000"/>
                </a:solidFill>
              </a:rPr>
              <a:t>/data/</a:t>
            </a:r>
            <a:r>
              <a:rPr lang="en-US" sz="2400" dirty="0" err="1" smtClean="0">
                <a:solidFill>
                  <a:srgbClr val="000000"/>
                </a:solidFill>
              </a:rPr>
              <a:t>bluesky</a:t>
            </a:r>
            <a:r>
              <a:rPr lang="en-US" sz="2400" dirty="0" smtClean="0">
                <a:solidFill>
                  <a:srgbClr val="000000"/>
                </a:solidFill>
              </a:rPr>
              <a:t>-daily</a:t>
            </a:r>
            <a:r>
              <a:rPr lang="en-US" sz="3200" dirty="0" smtClean="0">
                <a:solidFill>
                  <a:srgbClr val="000000"/>
                </a:solidFill>
              </a:rPr>
              <a:t/>
            </a:r>
            <a:br>
              <a:rPr lang="en-US" sz="3200" dirty="0" smtClean="0">
                <a:solidFill>
                  <a:srgbClr val="000000"/>
                </a:solidFill>
              </a:rPr>
            </a:b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0018"/>
            <a:ext cx="9144000" cy="572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441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am I looking at to evaluate the models?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36600" y="1943100"/>
            <a:ext cx="77851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 smtClean="0"/>
              <a:t>Visible satellite imagery (look at several!) – compare where smoke from your fire is this morning compared with yesterday’s model run (remember – the dispersion model predicts surface PM</a:t>
            </a:r>
            <a:r>
              <a:rPr lang="en-US" baseline="-25000" dirty="0" smtClean="0"/>
              <a:t>2.5</a:t>
            </a:r>
            <a:r>
              <a:rPr lang="en-US" dirty="0" smtClean="0"/>
              <a:t> and the satellite images may show surface smoke or smoke aloft</a:t>
            </a:r>
            <a:r>
              <a:rPr lang="en-US" dirty="0" smtClean="0"/>
              <a:t>). Radar imagery can also show smoke.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97530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3981"/>
            <a:ext cx="9144000" cy="647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019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5230"/>
            <a:ext cx="9144000" cy="644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8596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xecutive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54941</TotalTime>
  <Words>1485</Words>
  <Application>Microsoft Macintosh PowerPoint</Application>
  <PresentationFormat>On-screen Show (4:3)</PresentationFormat>
  <Paragraphs>181</Paragraphs>
  <Slides>35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Calibri</vt:lpstr>
      <vt:lpstr>Century Gothic</vt:lpstr>
      <vt:lpstr>Courier New</vt:lpstr>
      <vt:lpstr>ＭＳ Ｐゴシック</vt:lpstr>
      <vt:lpstr>Palatino Linotype</vt:lpstr>
      <vt:lpstr>Wingdings</vt:lpstr>
      <vt:lpstr>Arial</vt:lpstr>
      <vt:lpstr>Executive</vt:lpstr>
      <vt:lpstr>Smoke Modeling and Information</vt:lpstr>
      <vt:lpstr>Questions for You</vt:lpstr>
      <vt:lpstr>Tools (Models) Available Online</vt:lpstr>
      <vt:lpstr>Additional Online Tools</vt:lpstr>
      <vt:lpstr>Additional useful sites</vt:lpstr>
      <vt:lpstr>PowerPoint Presentation</vt:lpstr>
      <vt:lpstr>What am I looking at to evaluate the models?</vt:lpstr>
      <vt:lpstr>PowerPoint Presentation</vt:lpstr>
      <vt:lpstr>PowerPoint Presentation</vt:lpstr>
      <vt:lpstr>What am I looking at to evaluate the models?</vt:lpstr>
      <vt:lpstr>PowerPoint Presentation</vt:lpstr>
      <vt:lpstr>PowerPoint Presentation</vt:lpstr>
      <vt:lpstr>PowerPoint Presentation</vt:lpstr>
      <vt:lpstr>What am I looking at to evaluate the models?</vt:lpstr>
      <vt:lpstr>Prescribed burns outside Bend, OR, May 4 - 6 2015</vt:lpstr>
      <vt:lpstr>PowerPoint Presentation</vt:lpstr>
      <vt:lpstr>What am I looking at to evaluate the models?</vt:lpstr>
      <vt:lpstr>PowerPoint Presentation</vt:lpstr>
      <vt:lpstr>BlueSky Custom Runs</vt:lpstr>
      <vt:lpstr>PowerPoint Presentation</vt:lpstr>
      <vt:lpstr>PowerPoint Presentation</vt:lpstr>
      <vt:lpstr>What am I looking at to evaluate the models?</vt:lpstr>
      <vt:lpstr>PowerPoint Presentation</vt:lpstr>
      <vt:lpstr>PowerPoint Presentation</vt:lpstr>
      <vt:lpstr>PowerPoint Presentation</vt:lpstr>
      <vt:lpstr>What am I looking at to evaluate the models?</vt:lpstr>
      <vt:lpstr>PowerPoint Presentation</vt:lpstr>
      <vt:lpstr>PowerPoint Presentation</vt:lpstr>
      <vt:lpstr>NOAA HYSPLIT</vt:lpstr>
      <vt:lpstr>PowerPoint Presentation</vt:lpstr>
      <vt:lpstr>PowerPoint Presentation</vt:lpstr>
      <vt:lpstr>PowerPoint Presentation</vt:lpstr>
      <vt:lpstr>PowerPoint Presentation</vt:lpstr>
      <vt:lpstr>State Smoke Blogs</vt:lpstr>
      <vt:lpstr>PowerPoint Presentation</vt:lpstr>
    </vt:vector>
  </TitlesOfParts>
  <Company>Me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Sim Larkin</dc:creator>
  <cp:lastModifiedBy>Miriam Rorig</cp:lastModifiedBy>
  <cp:revision>591</cp:revision>
  <cp:lastPrinted>2014-10-22T19:17:00Z</cp:lastPrinted>
  <dcterms:created xsi:type="dcterms:W3CDTF">2011-06-27T02:01:15Z</dcterms:created>
  <dcterms:modified xsi:type="dcterms:W3CDTF">2017-05-11T00:01:06Z</dcterms:modified>
</cp:coreProperties>
</file>